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1" r:id="rId1"/>
    <p:sldMasterId id="2147483699" r:id="rId2"/>
  </p:sldMasterIdLst>
  <p:notesMasterIdLst>
    <p:notesMasterId r:id="rId9"/>
  </p:notesMasterIdLst>
  <p:handoutMasterIdLst>
    <p:handoutMasterId r:id="rId10"/>
  </p:handoutMasterIdLst>
  <p:sldIdLst>
    <p:sldId id="441" r:id="rId3"/>
    <p:sldId id="739" r:id="rId4"/>
    <p:sldId id="745" r:id="rId5"/>
    <p:sldId id="815" r:id="rId6"/>
    <p:sldId id="816" r:id="rId7"/>
    <p:sldId id="817" r:id="rId8"/>
  </p:sldIdLst>
  <p:sldSz cx="9144000" cy="6858000" type="screen4x3"/>
  <p:notesSz cx="6954838" cy="9240838"/>
  <p:defaultTextStyle>
    <a:defPPr>
      <a:defRPr lang="en-US"/>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C09"/>
    <a:srgbClr val="33CCFF"/>
    <a:srgbClr val="FF5050"/>
    <a:srgbClr val="3399FF"/>
    <a:srgbClr val="4ABBD6"/>
    <a:srgbClr val="2792AB"/>
    <a:srgbClr val="C999D1"/>
    <a:srgbClr val="0066CC"/>
    <a:srgbClr val="00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567" autoAdjust="0"/>
    <p:restoredTop sz="65079" autoAdjust="0"/>
  </p:normalViewPr>
  <p:slideViewPr>
    <p:cSldViewPr>
      <p:cViewPr varScale="1">
        <p:scale>
          <a:sx n="66" d="100"/>
          <a:sy n="66" d="100"/>
        </p:scale>
        <p:origin x="-93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600"/>
    </p:cViewPr>
  </p:sorterViewPr>
  <p:notesViewPr>
    <p:cSldViewPr>
      <p:cViewPr varScale="1">
        <p:scale>
          <a:sx n="78" d="100"/>
          <a:sy n="78" d="100"/>
        </p:scale>
        <p:origin x="-1980" y="-102"/>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lvl1pPr defTabSz="925982" eaLnBrk="0" hangingPunct="0">
              <a:defRPr sz="1200">
                <a:latin typeface="Arial" charset="0"/>
                <a:ea typeface="+mn-ea"/>
              </a:defRPr>
            </a:lvl1pPr>
          </a:lstStyle>
          <a:p>
            <a:pPr>
              <a:defRPr/>
            </a:pPr>
            <a:endParaRPr lang="en-US" altLang="en-US"/>
          </a:p>
        </p:txBody>
      </p:sp>
      <p:sp>
        <p:nvSpPr>
          <p:cNvPr id="74755" name="Rectangle 3"/>
          <p:cNvSpPr>
            <a:spLocks noGrp="1" noChangeArrowheads="1"/>
          </p:cNvSpPr>
          <p:nvPr>
            <p:ph type="dt" sz="quarter" idx="1"/>
          </p:nvPr>
        </p:nvSpPr>
        <p:spPr bwMode="auto">
          <a:xfrm>
            <a:off x="3941763"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lvl1pPr algn="r" defTabSz="925982" eaLnBrk="0" hangingPunct="0">
              <a:defRPr sz="1200">
                <a:latin typeface="Arial" charset="0"/>
                <a:ea typeface="+mn-ea"/>
              </a:defRPr>
            </a:lvl1pPr>
          </a:lstStyle>
          <a:p>
            <a:pPr>
              <a:defRPr/>
            </a:pPr>
            <a:endParaRPr lang="en-US" altLang="en-US"/>
          </a:p>
        </p:txBody>
      </p:sp>
      <p:sp>
        <p:nvSpPr>
          <p:cNvPr id="74756" name="Rectangle 4"/>
          <p:cNvSpPr>
            <a:spLocks noGrp="1" noChangeArrowheads="1"/>
          </p:cNvSpPr>
          <p:nvPr>
            <p:ph type="ftr" sz="quarter" idx="2"/>
          </p:nvPr>
        </p:nvSpPr>
        <p:spPr bwMode="auto">
          <a:xfrm>
            <a:off x="0"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b" anchorCtr="0" compatLnSpc="1">
            <a:prstTxWarp prst="textNoShape">
              <a:avLst/>
            </a:prstTxWarp>
          </a:bodyPr>
          <a:lstStyle>
            <a:lvl1pPr defTabSz="925982" eaLnBrk="0" hangingPunct="0">
              <a:defRPr sz="1200">
                <a:latin typeface="Arial" charset="0"/>
                <a:ea typeface="+mn-ea"/>
              </a:defRPr>
            </a:lvl1pPr>
          </a:lstStyle>
          <a:p>
            <a:pPr>
              <a:defRPr/>
            </a:pPr>
            <a:endParaRPr lang="en-US" altLang="en-US"/>
          </a:p>
        </p:txBody>
      </p:sp>
      <p:sp>
        <p:nvSpPr>
          <p:cNvPr id="74757" name="Rectangle 5"/>
          <p:cNvSpPr>
            <a:spLocks noGrp="1" noChangeArrowheads="1"/>
          </p:cNvSpPr>
          <p:nvPr>
            <p:ph type="sldNum" sz="quarter" idx="3"/>
          </p:nvPr>
        </p:nvSpPr>
        <p:spPr bwMode="auto">
          <a:xfrm>
            <a:off x="3941763"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b" anchorCtr="0" compatLnSpc="1">
            <a:prstTxWarp prst="textNoShape">
              <a:avLst/>
            </a:prstTxWarp>
          </a:bodyPr>
          <a:lstStyle>
            <a:lvl1pPr algn="r" defTabSz="925513" eaLnBrk="0" hangingPunct="0">
              <a:defRPr sz="1200"/>
            </a:lvl1pPr>
          </a:lstStyle>
          <a:p>
            <a:pPr>
              <a:defRPr/>
            </a:pPr>
            <a:fld id="{F1F3D327-ACD9-4C17-A3A8-99A666994DFC}" type="slidenum">
              <a:rPr lang="en-US" altLang="en-US"/>
              <a:pPr>
                <a:defRPr/>
              </a:pPr>
              <a:t>‹#›</a:t>
            </a:fld>
            <a:endParaRPr lang="en-US" altLang="en-US"/>
          </a:p>
        </p:txBody>
      </p:sp>
    </p:spTree>
    <p:extLst>
      <p:ext uri="{BB962C8B-B14F-4D97-AF65-F5344CB8AC3E}">
        <p14:creationId xmlns:p14="http://schemas.microsoft.com/office/powerpoint/2010/main" val="364664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lvl1pPr defTabSz="925982" eaLnBrk="0" hangingPunct="0">
              <a:defRPr sz="1200">
                <a:latin typeface="Arial" charset="0"/>
                <a:ea typeface="+mn-ea"/>
              </a:defRPr>
            </a:lvl1pPr>
          </a:lstStyle>
          <a:p>
            <a:pPr>
              <a:defRPr/>
            </a:pPr>
            <a:endParaRPr lang="en-US" altLang="en-US"/>
          </a:p>
        </p:txBody>
      </p:sp>
      <p:sp>
        <p:nvSpPr>
          <p:cNvPr id="7171" name="Rectangle 3"/>
          <p:cNvSpPr>
            <a:spLocks noGrp="1" noChangeArrowheads="1"/>
          </p:cNvSpPr>
          <p:nvPr>
            <p:ph type="dt" idx="1"/>
          </p:nvPr>
        </p:nvSpPr>
        <p:spPr bwMode="auto">
          <a:xfrm>
            <a:off x="3941763"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lvl1pPr algn="r" defTabSz="925982" eaLnBrk="0" hangingPunct="0">
              <a:defRPr sz="1200">
                <a:latin typeface="Arial" charset="0"/>
                <a:ea typeface="+mn-ea"/>
              </a:defRPr>
            </a:lvl1pPr>
          </a:lstStyle>
          <a:p>
            <a:pPr>
              <a:defRPr/>
            </a:pPr>
            <a:endParaRPr lang="en-US" altLang="en-US"/>
          </a:p>
        </p:txBody>
      </p:sp>
      <p:sp>
        <p:nvSpPr>
          <p:cNvPr id="114692" name="Rectangle 4"/>
          <p:cNvSpPr>
            <a:spLocks noGrp="1" noRot="1" noChangeAspect="1" noChangeArrowheads="1" noTextEdit="1"/>
          </p:cNvSpPr>
          <p:nvPr>
            <p:ph type="sldImg" idx="2"/>
          </p:nvPr>
        </p:nvSpPr>
        <p:spPr bwMode="auto">
          <a:xfrm>
            <a:off x="1168400" y="693738"/>
            <a:ext cx="4619625" cy="3465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28688" y="4389438"/>
            <a:ext cx="5097462"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7174" name="Rectangle 6"/>
          <p:cNvSpPr>
            <a:spLocks noGrp="1" noChangeArrowheads="1"/>
          </p:cNvSpPr>
          <p:nvPr>
            <p:ph type="ftr" sz="quarter" idx="4"/>
          </p:nvPr>
        </p:nvSpPr>
        <p:spPr bwMode="auto">
          <a:xfrm>
            <a:off x="0"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b" anchorCtr="0" compatLnSpc="1">
            <a:prstTxWarp prst="textNoShape">
              <a:avLst/>
            </a:prstTxWarp>
          </a:bodyPr>
          <a:lstStyle>
            <a:lvl1pPr defTabSz="925982" eaLnBrk="0" hangingPunct="0">
              <a:defRPr sz="1200">
                <a:latin typeface="Arial" charset="0"/>
                <a:ea typeface="+mn-ea"/>
              </a:defRPr>
            </a:lvl1pPr>
          </a:lstStyle>
          <a:p>
            <a:pPr>
              <a:defRPr/>
            </a:pPr>
            <a:endParaRPr lang="en-US" altLang="en-US"/>
          </a:p>
        </p:txBody>
      </p:sp>
      <p:sp>
        <p:nvSpPr>
          <p:cNvPr id="7175" name="Rectangle 7"/>
          <p:cNvSpPr>
            <a:spLocks noGrp="1" noChangeArrowheads="1"/>
          </p:cNvSpPr>
          <p:nvPr>
            <p:ph type="sldNum" sz="quarter" idx="5"/>
          </p:nvPr>
        </p:nvSpPr>
        <p:spPr bwMode="auto">
          <a:xfrm>
            <a:off x="3941763"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b" anchorCtr="0" compatLnSpc="1">
            <a:prstTxWarp prst="textNoShape">
              <a:avLst/>
            </a:prstTxWarp>
          </a:bodyPr>
          <a:lstStyle>
            <a:lvl1pPr algn="r" defTabSz="925513" eaLnBrk="0" hangingPunct="0">
              <a:defRPr sz="1200"/>
            </a:lvl1pPr>
          </a:lstStyle>
          <a:p>
            <a:pPr>
              <a:defRPr/>
            </a:pPr>
            <a:fld id="{4799E76C-B904-4607-8320-2EEE8F951883}" type="slidenum">
              <a:rPr lang="en-US" altLang="en-US"/>
              <a:pPr>
                <a:defRPr/>
              </a:pPr>
              <a:t>‹#›</a:t>
            </a:fld>
            <a:endParaRPr lang="en-US" altLang="en-US"/>
          </a:p>
        </p:txBody>
      </p:sp>
    </p:spTree>
    <p:extLst>
      <p:ext uri="{BB962C8B-B14F-4D97-AF65-F5344CB8AC3E}">
        <p14:creationId xmlns:p14="http://schemas.microsoft.com/office/powerpoint/2010/main" val="3948563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115716"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Arial" pitchFamily="34" charset="0"/>
                <a:ea typeface="ＭＳ Ｐゴシック" pitchFamily="34" charset="-128"/>
              </a:defRPr>
            </a:lvl1pPr>
            <a:lvl2pPr marL="742950" indent="-285750" defTabSz="925513" eaLnBrk="0" hangingPunct="0">
              <a:spcBef>
                <a:spcPct val="30000"/>
              </a:spcBef>
              <a:defRPr sz="1200">
                <a:solidFill>
                  <a:schemeClr val="tx1"/>
                </a:solidFill>
                <a:latin typeface="Arial" pitchFamily="34" charset="0"/>
                <a:ea typeface="ＭＳ Ｐゴシック" pitchFamily="34" charset="-128"/>
              </a:defRPr>
            </a:lvl2pPr>
            <a:lvl3pPr marL="1143000" indent="-228600" defTabSz="925513" eaLnBrk="0" hangingPunct="0">
              <a:spcBef>
                <a:spcPct val="30000"/>
              </a:spcBef>
              <a:defRPr sz="1200">
                <a:solidFill>
                  <a:schemeClr val="tx1"/>
                </a:solidFill>
                <a:latin typeface="Arial" pitchFamily="34" charset="0"/>
                <a:ea typeface="ＭＳ Ｐゴシック" pitchFamily="34" charset="-128"/>
              </a:defRPr>
            </a:lvl3pPr>
            <a:lvl4pPr marL="1600200" indent="-228600" defTabSz="925513" eaLnBrk="0" hangingPunct="0">
              <a:spcBef>
                <a:spcPct val="30000"/>
              </a:spcBef>
              <a:defRPr sz="1200">
                <a:solidFill>
                  <a:schemeClr val="tx1"/>
                </a:solidFill>
                <a:latin typeface="Arial" pitchFamily="34" charset="0"/>
                <a:ea typeface="ＭＳ Ｐゴシック" pitchFamily="34" charset="-128"/>
              </a:defRPr>
            </a:lvl4pPr>
            <a:lvl5pPr marL="2057400" indent="-228600" defTabSz="925513" eaLnBrk="0" hangingPunct="0">
              <a:spcBef>
                <a:spcPct val="30000"/>
              </a:spcBef>
              <a:defRPr sz="1200">
                <a:solidFill>
                  <a:schemeClr val="tx1"/>
                </a:solidFill>
                <a:latin typeface="Arial" pitchFamily="34"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45024145-662B-4B15-9B4B-664729D0F89F}" type="slidenum">
              <a:rPr lang="en-US" altLang="en-US" smtClean="0">
                <a:solidFill>
                  <a:srgbClr val="000000"/>
                </a:solidFill>
              </a:rPr>
              <a:pPr>
                <a:spcBef>
                  <a:spcPct val="0"/>
                </a:spcBef>
              </a:pPr>
              <a:t>1</a:t>
            </a:fld>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Think through what age range you’d like to screen and at what visits.  When making this decision, there are multiple factors to consider.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While the AAP only suggests screening at 9, 18, and 30 months, we believe that screening at every visit will be both better for your patients and easier for you. We’ll talk about that more in a moment, but more think about all the factors in play. At what ages do the stakeholders in your practice setting believe screening will be clinically useful? Does your state have any requirements for when children on public insurance must be screened? At what ages can you be reimbursed for screening? What is feasible?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2</a:t>
            </a:fld>
            <a:endParaRPr lang="en-US" altLang="en-US"/>
          </a:p>
        </p:txBody>
      </p:sp>
    </p:spTree>
    <p:extLst>
      <p:ext uri="{BB962C8B-B14F-4D97-AF65-F5344CB8AC3E}">
        <p14:creationId xmlns:p14="http://schemas.microsoft.com/office/powerpoint/2010/main" val="108803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strongly encourage you to screen at every well-child pediatric visit from 2 months to 5 years. When you screen at every visit, there is no confusion about what parents need to get the form- staff just know that every child under age 6 should be screened. Staff and parents both become accustomed to the forms, and frequent conversations between providers and patients about the screening questions builds trust and rapport. Plus, screening at every visit provides a fail-safe. While it would be great if every family faithfully attended every visit on the pediatric periodicity schedule right on time, they are in reality sometimes late or missed altogether. One missed screen is less of a problem if they are sure to be screened at every visit which they do attend.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Depending on your state, you may or may not be able to be reimbursed for screening at all of these visits. We understand that there are costs to screening. Usually this includes both the cost of your staff’s time and the costs of the forms themselves. Because the SWYC is free of charge, at least one of those costs can be removed from your decision. We would argue that the costs of staff time are outweighed by the benefits of ease and improved care- and that staff time may actually be somewhat reduced by making screening such an automatic part of your processes.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3</a:t>
            </a:fld>
            <a:endParaRPr lang="en-US" altLang="en-US"/>
          </a:p>
        </p:txBody>
      </p:sp>
    </p:spTree>
    <p:extLst>
      <p:ext uri="{BB962C8B-B14F-4D97-AF65-F5344CB8AC3E}">
        <p14:creationId xmlns:p14="http://schemas.microsoft.com/office/powerpoint/2010/main" val="32407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you’ve defined an age range, think through what languages you will</a:t>
            </a:r>
            <a:r>
              <a:rPr lang="en-US" baseline="0" dirty="0" smtClean="0"/>
              <a:t> have available. As of this recording </a:t>
            </a:r>
            <a:r>
              <a:rPr lang="en-US" baseline="0" smtClean="0"/>
              <a:t>in November </a:t>
            </a:r>
            <a:r>
              <a:rPr lang="en-US" baseline="0" dirty="0" smtClean="0"/>
              <a:t>2016, the SWYC is available in English, Spanish, Portuguese, Burmese and Nepali. Yoruba, Arabic, French, Khmer, and Haitian Creole translations are in-process.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4</a:t>
            </a:fld>
            <a:endParaRPr lang="en-US" altLang="en-US"/>
          </a:p>
        </p:txBody>
      </p:sp>
    </p:spTree>
    <p:extLst>
      <p:ext uri="{BB962C8B-B14F-4D97-AF65-F5344CB8AC3E}">
        <p14:creationId xmlns:p14="http://schemas.microsoft.com/office/powerpoint/2010/main" val="96815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worth noting that validation research has thus far only been completed on the English forms, so scoring for all other languages should be interpreted with caution. Research on the Spanish language forms is currently underway at the Children’s Hospital of Philadelphia.</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may also want</a:t>
            </a:r>
            <a:r>
              <a:rPr lang="en-US" baseline="0" dirty="0" smtClean="0"/>
              <a:t> to consider what </a:t>
            </a:r>
            <a:r>
              <a:rPr lang="en-US" dirty="0" smtClean="0">
                <a:latin typeface="Arial" panose="020B0604020202020204" pitchFamily="34" charset="0"/>
                <a:cs typeface="Arial" panose="020B0604020202020204" pitchFamily="34" charset="0"/>
              </a:rPr>
              <a:t>you will do when the needed language is not available or there are issues with literacy, whether or</a:t>
            </a:r>
            <a:r>
              <a:rPr lang="en-US" baseline="0" dirty="0" smtClean="0">
                <a:latin typeface="Arial" panose="020B0604020202020204" pitchFamily="34" charset="0"/>
                <a:cs typeface="Arial" panose="020B0604020202020204" pitchFamily="34" charset="0"/>
              </a:rPr>
              <a:t> not they are </a:t>
            </a:r>
            <a:r>
              <a:rPr lang="en-US" dirty="0" smtClean="0">
                <a:latin typeface="Arial" panose="020B0604020202020204" pitchFamily="34" charset="0"/>
                <a:cs typeface="Arial" panose="020B0604020202020204" pitchFamily="34" charset="0"/>
              </a:rPr>
              <a:t>related to language</a:t>
            </a:r>
            <a:r>
              <a:rPr lang="en-US" baseline="0" dirty="0" smtClean="0">
                <a:latin typeface="Arial" panose="020B0604020202020204" pitchFamily="34" charset="0"/>
                <a:cs typeface="Arial" panose="020B0604020202020204" pitchFamily="34" charset="0"/>
              </a:rPr>
              <a:t> spoken</a:t>
            </a:r>
            <a:r>
              <a:rPr lang="en-US" dirty="0" smtClean="0">
                <a:latin typeface="Arial" panose="020B0604020202020204" pitchFamily="34" charset="0"/>
                <a:cs typeface="Arial" panose="020B0604020202020204" pitchFamily="34" charset="0"/>
              </a:rPr>
              <a:t>. For</a:t>
            </a:r>
            <a:r>
              <a:rPr lang="en-US" baseline="0" dirty="0" smtClean="0">
                <a:latin typeface="Arial" panose="020B0604020202020204" pitchFamily="34" charset="0"/>
                <a:cs typeface="Arial" panose="020B0604020202020204" pitchFamily="34" charset="0"/>
              </a:rPr>
              <a:t> parents who are not sufficiently literate to complete SWYC forms independently, y</a:t>
            </a:r>
            <a:r>
              <a:rPr lang="en-US" dirty="0" smtClean="0">
                <a:latin typeface="Arial" panose="020B0604020202020204" pitchFamily="34" charset="0"/>
                <a:cs typeface="Arial" panose="020B0604020202020204" pitchFamily="34" charset="0"/>
              </a:rPr>
              <a:t>ou may want to have</a:t>
            </a:r>
            <a:r>
              <a:rPr lang="en-US" baseline="0" dirty="0" smtClean="0">
                <a:latin typeface="Arial" panose="020B0604020202020204" pitchFamily="34" charset="0"/>
                <a:cs typeface="Arial" panose="020B0604020202020204" pitchFamily="34" charset="0"/>
              </a:rPr>
              <a:t> private space available for staff to read the SWYC aloud, providing as little interpretation as possible so as to minimize the amount completing the screen aloud may influence parent responses.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5</a:t>
            </a:fld>
            <a:endParaRPr lang="en-US" altLang="en-US"/>
          </a:p>
        </p:txBody>
      </p:sp>
    </p:spTree>
    <p:extLst>
      <p:ext uri="{BB962C8B-B14F-4D97-AF65-F5344CB8AC3E}">
        <p14:creationId xmlns:p14="http://schemas.microsoft.com/office/powerpoint/2010/main" val="275939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listening. You</a:t>
            </a:r>
            <a:r>
              <a:rPr lang="en-US" baseline="0" dirty="0" smtClean="0"/>
              <a:t> may wish to c</a:t>
            </a:r>
            <a:r>
              <a:rPr lang="en-US" dirty="0" smtClean="0"/>
              <a:t>ontinue to part three of this series to learn about building your screening infrastructure.</a:t>
            </a:r>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6</a:t>
            </a:fld>
            <a:endParaRPr lang="en-US" altLang="en-US"/>
          </a:p>
        </p:txBody>
      </p:sp>
    </p:spTree>
    <p:extLst>
      <p:ext uri="{BB962C8B-B14F-4D97-AF65-F5344CB8AC3E}">
        <p14:creationId xmlns:p14="http://schemas.microsoft.com/office/powerpoint/2010/main" val="1827170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2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6" name="Picture 2" descr="C:\Users\Aaron\Desktop\TuftsMC_PPT_Templates\Links\Generic-Pediatric-4.jpg"/>
          <p:cNvPicPr>
            <a:picLocks noChangeAspect="1" noChangeArrowheads="1"/>
          </p:cNvPicPr>
          <p:nvPr userDrawn="1"/>
        </p:nvPicPr>
        <p:blipFill>
          <a:blip r:embed="rId2">
            <a:extLst>
              <a:ext uri="{28A0092B-C50C-407E-A947-70E740481C1C}">
                <a14:useLocalDpi xmlns:a14="http://schemas.microsoft.com/office/drawing/2010/main" val="0"/>
              </a:ext>
            </a:extLst>
          </a:blip>
          <a:srcRect t="13776"/>
          <a:stretch>
            <a:fillRect/>
          </a:stretch>
        </p:blipFill>
        <p:spPr bwMode="auto">
          <a:xfrm>
            <a:off x="0" y="0"/>
            <a:ext cx="91440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userDrawn="1"/>
        </p:nvGrpSpPr>
        <p:grpSpPr bwMode="auto">
          <a:xfrm>
            <a:off x="-1588" y="3922713"/>
            <a:ext cx="9145588" cy="2706687"/>
            <a:chOff x="-1587" y="3922776"/>
            <a:chExt cx="9145587" cy="2706623"/>
          </a:xfrm>
        </p:grpSpPr>
        <p:sp>
          <p:nvSpPr>
            <p:cNvPr id="8" name="Rectangle 7"/>
            <p:cNvSpPr/>
            <p:nvPr userDrawn="1"/>
          </p:nvSpPr>
          <p:spPr>
            <a:xfrm>
              <a:off x="1" y="3922776"/>
              <a:ext cx="9143999" cy="1203297"/>
            </a:xfrm>
            <a:prstGeom prst="rect">
              <a:avLst/>
            </a:prstGeom>
            <a:solidFill>
              <a:srgbClr val="4A90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9" name="Rectangle 8"/>
            <p:cNvSpPr/>
            <p:nvPr userDrawn="1"/>
          </p:nvSpPr>
          <p:spPr>
            <a:xfrm>
              <a:off x="-1587" y="5029237"/>
              <a:ext cx="9144000" cy="560375"/>
            </a:xfrm>
            <a:prstGeom prst="rect">
              <a:avLst/>
            </a:prstGeom>
            <a:solidFill>
              <a:srgbClr val="E56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10" name="Picture 5" descr="C:\Users\Aaron\Desktop\TMC_4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3880" y="6029132"/>
              <a:ext cx="2057400" cy="38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aron\Desktop\Tufts_FLO_4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8741" y="5805488"/>
              <a:ext cx="1768518" cy="8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 y="4267255"/>
              <a:ext cx="9143999" cy="858818"/>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sp>
        <p:nvSpPr>
          <p:cNvPr id="28" name="Text Placeholder 14"/>
          <p:cNvSpPr>
            <a:spLocks noGrp="1"/>
          </p:cNvSpPr>
          <p:nvPr>
            <p:ph type="body" sz="quarter" idx="13"/>
          </p:nvPr>
        </p:nvSpPr>
        <p:spPr>
          <a:xfrm>
            <a:off x="412062" y="5210228"/>
            <a:ext cx="3048000" cy="304800"/>
          </a:xfrm>
        </p:spPr>
        <p:txBody>
          <a:bodyPr anchor="ctr">
            <a:noAutofit/>
          </a:bodyPr>
          <a:lstStyle>
            <a:lvl1pPr marL="0" indent="0">
              <a:buNone/>
              <a:defRPr sz="1100" b="0" baseline="0">
                <a:solidFill>
                  <a:schemeClr val="bg1"/>
                </a:solidFill>
                <a:latin typeface="Cambria" panose="02040503050406030204" pitchFamily="18" charset="0"/>
              </a:defRPr>
            </a:lvl1pPr>
          </a:lstStyle>
          <a:p>
            <a:pPr lvl="0"/>
            <a:r>
              <a:rPr lang="en-US" smtClean="0"/>
              <a:t>Click to edit Master text styles</a:t>
            </a:r>
          </a:p>
        </p:txBody>
      </p:sp>
      <p:sp>
        <p:nvSpPr>
          <p:cNvPr id="2" name="Title 1"/>
          <p:cNvSpPr>
            <a:spLocks noGrp="1"/>
          </p:cNvSpPr>
          <p:nvPr>
            <p:ph type="ctrTitle"/>
          </p:nvPr>
        </p:nvSpPr>
        <p:spPr>
          <a:xfrm>
            <a:off x="408648" y="4417188"/>
            <a:ext cx="7772400" cy="552450"/>
          </a:xfrm>
        </p:spPr>
        <p:txBody>
          <a:bodyPr anchor="t">
            <a:noAutofit/>
          </a:bodyPr>
          <a:lstStyle>
            <a:lvl1pPr algn="l">
              <a:defRPr sz="3600" b="1">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9996" y="3921832"/>
            <a:ext cx="6981404" cy="329184"/>
          </a:xfrm>
        </p:spPr>
        <p:txBody>
          <a:bodyPr anchor="ctr">
            <a:noAutofit/>
          </a:bodyPr>
          <a:lstStyle>
            <a:lvl1pPr marL="0" indent="0" algn="l">
              <a:buNone/>
              <a:defRPr sz="1700">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4722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0"/>
          </p:nvPr>
        </p:nvSpPr>
        <p:spPr/>
        <p:txBody>
          <a:bodyPr/>
          <a:lstStyle>
            <a:lvl1pPr eaLnBrk="1" hangingPunct="1">
              <a:defRPr/>
            </a:lvl1pPr>
          </a:lstStyle>
          <a:p>
            <a:pPr>
              <a:defRPr/>
            </a:pPr>
            <a:endParaRPr lang="en-US"/>
          </a:p>
        </p:txBody>
      </p:sp>
      <p:sp>
        <p:nvSpPr>
          <p:cNvPr id="5" name="Slide Number Placeholder 5"/>
          <p:cNvSpPr>
            <a:spLocks noGrp="1"/>
          </p:cNvSpPr>
          <p:nvPr>
            <p:ph type="sldNum" sz="quarter" idx="11"/>
          </p:nvPr>
        </p:nvSpPr>
        <p:spPr/>
        <p:txBody>
          <a:bodyPr/>
          <a:lstStyle>
            <a:lvl1pPr eaLnBrk="1" hangingPunct="1">
              <a:defRPr>
                <a:ea typeface="ＭＳ Ｐゴシック" pitchFamily="34" charset="-128"/>
              </a:defRPr>
            </a:lvl1pPr>
          </a:lstStyle>
          <a:p>
            <a:pPr>
              <a:defRPr/>
            </a:pPr>
            <a:fld id="{C991F894-D5DB-4D69-AEDD-0E3A2F4214F3}" type="slidenum">
              <a:rPr lang="en-US"/>
              <a:pPr>
                <a:defRPr/>
              </a:pPr>
              <a:t>‹#›</a:t>
            </a:fld>
            <a:endParaRPr lang="en-US"/>
          </a:p>
        </p:txBody>
      </p:sp>
    </p:spTree>
    <p:extLst>
      <p:ext uri="{BB962C8B-B14F-4D97-AF65-F5344CB8AC3E}">
        <p14:creationId xmlns:p14="http://schemas.microsoft.com/office/powerpoint/2010/main" val="414931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eaLnBrk="1" hangingPunct="1">
              <a:defRPr/>
            </a:lvl1pPr>
          </a:lstStyle>
          <a:p>
            <a:pPr>
              <a:defRPr/>
            </a:pPr>
            <a:endParaRPr lang="en-US"/>
          </a:p>
        </p:txBody>
      </p:sp>
      <p:sp>
        <p:nvSpPr>
          <p:cNvPr id="5" name="Slide Number Placeholder 5"/>
          <p:cNvSpPr>
            <a:spLocks noGrp="1"/>
          </p:cNvSpPr>
          <p:nvPr>
            <p:ph type="sldNum" sz="quarter" idx="11"/>
          </p:nvPr>
        </p:nvSpPr>
        <p:spPr/>
        <p:txBody>
          <a:bodyPr/>
          <a:lstStyle>
            <a:lvl1pPr eaLnBrk="1" hangingPunct="1">
              <a:defRPr>
                <a:ea typeface="ＭＳ Ｐゴシック" pitchFamily="34" charset="-128"/>
              </a:defRPr>
            </a:lvl1pPr>
          </a:lstStyle>
          <a:p>
            <a:pPr>
              <a:defRPr/>
            </a:pPr>
            <a:fld id="{FCDDB787-BCC1-45EB-962D-5AB00160E37B}" type="slidenum">
              <a:rPr lang="en-US"/>
              <a:pPr>
                <a:defRPr/>
              </a:pPr>
              <a:t>‹#›</a:t>
            </a:fld>
            <a:endParaRPr lang="en-US"/>
          </a:p>
        </p:txBody>
      </p:sp>
    </p:spTree>
    <p:extLst>
      <p:ext uri="{BB962C8B-B14F-4D97-AF65-F5344CB8AC3E}">
        <p14:creationId xmlns:p14="http://schemas.microsoft.com/office/powerpoint/2010/main" val="342255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eaLnBrk="1" hangingPunct="1">
              <a:defRPr/>
            </a:lvl1pPr>
          </a:lstStyle>
          <a:p>
            <a:pPr>
              <a:defRPr/>
            </a:pPr>
            <a:endParaRPr lang="en-US"/>
          </a:p>
        </p:txBody>
      </p:sp>
      <p:sp>
        <p:nvSpPr>
          <p:cNvPr id="4" name="Slide Number Placeholder 5"/>
          <p:cNvSpPr>
            <a:spLocks noGrp="1"/>
          </p:cNvSpPr>
          <p:nvPr>
            <p:ph type="sldNum" sz="quarter" idx="11"/>
          </p:nvPr>
        </p:nvSpPr>
        <p:spPr/>
        <p:txBody>
          <a:bodyPr/>
          <a:lstStyle>
            <a:lvl1pPr eaLnBrk="1" hangingPunct="1">
              <a:defRPr>
                <a:ea typeface="ＭＳ Ｐゴシック" pitchFamily="34" charset="-128"/>
              </a:defRPr>
            </a:lvl1pPr>
          </a:lstStyle>
          <a:p>
            <a:pPr>
              <a:defRPr/>
            </a:pPr>
            <a:fld id="{1AF3FA91-725C-4254-8AC5-9B720E5B724B}" type="slidenum">
              <a:rPr lang="en-US"/>
              <a:pPr>
                <a:defRPr/>
              </a:pPr>
              <a:t>‹#›</a:t>
            </a:fld>
            <a:endParaRPr lang="en-US"/>
          </a:p>
        </p:txBody>
      </p:sp>
    </p:spTree>
    <p:extLst>
      <p:ext uri="{BB962C8B-B14F-4D97-AF65-F5344CB8AC3E}">
        <p14:creationId xmlns:p14="http://schemas.microsoft.com/office/powerpoint/2010/main" val="1693770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eaLnBrk="1" hangingPunct="1">
              <a:defRPr/>
            </a:lvl1pPr>
          </a:lstStyle>
          <a:p>
            <a:pPr>
              <a:defRPr/>
            </a:pPr>
            <a:endParaRPr lang="en-US"/>
          </a:p>
        </p:txBody>
      </p:sp>
      <p:sp>
        <p:nvSpPr>
          <p:cNvPr id="3" name="Slide Number Placeholder 5"/>
          <p:cNvSpPr>
            <a:spLocks noGrp="1"/>
          </p:cNvSpPr>
          <p:nvPr>
            <p:ph type="sldNum" sz="quarter" idx="11"/>
          </p:nvPr>
        </p:nvSpPr>
        <p:spPr/>
        <p:txBody>
          <a:bodyPr/>
          <a:lstStyle>
            <a:lvl1pPr eaLnBrk="1" hangingPunct="1">
              <a:defRPr>
                <a:ea typeface="ＭＳ Ｐゴシック" pitchFamily="34" charset="-128"/>
              </a:defRPr>
            </a:lvl1pPr>
          </a:lstStyle>
          <a:p>
            <a:pPr>
              <a:defRPr/>
            </a:pPr>
            <a:fld id="{D7A3BE3A-0F0B-4AEB-BCF4-5B943B3870B9}" type="slidenum">
              <a:rPr lang="en-US"/>
              <a:pPr>
                <a:defRPr/>
              </a:pPr>
              <a:t>‹#›</a:t>
            </a:fld>
            <a:endParaRPr lang="en-US"/>
          </a:p>
        </p:txBody>
      </p:sp>
    </p:spTree>
    <p:extLst>
      <p:ext uri="{BB962C8B-B14F-4D97-AF65-F5344CB8AC3E}">
        <p14:creationId xmlns:p14="http://schemas.microsoft.com/office/powerpoint/2010/main" val="309348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5DF2FA6-71AA-46DE-906F-1ED3DD04D1C6}" type="slidenum">
              <a:rPr lang="en-US" altLang="en-US"/>
              <a:pPr>
                <a:defRPr/>
              </a:pPr>
              <a:t>‹#›</a:t>
            </a:fld>
            <a:endParaRPr lang="en-US" altLang="en-US"/>
          </a:p>
        </p:txBody>
      </p:sp>
    </p:spTree>
    <p:extLst>
      <p:ext uri="{BB962C8B-B14F-4D97-AF65-F5344CB8AC3E}">
        <p14:creationId xmlns:p14="http://schemas.microsoft.com/office/powerpoint/2010/main" val="360282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7ED9448-690F-4C59-81B9-1864EF866548}" type="slidenum">
              <a:rPr lang="en-US" altLang="en-US"/>
              <a:pPr>
                <a:defRPr/>
              </a:pPr>
              <a:t>‹#›</a:t>
            </a:fld>
            <a:endParaRPr lang="en-US" altLang="en-US"/>
          </a:p>
        </p:txBody>
      </p:sp>
    </p:spTree>
    <p:extLst>
      <p:ext uri="{BB962C8B-B14F-4D97-AF65-F5344CB8AC3E}">
        <p14:creationId xmlns:p14="http://schemas.microsoft.com/office/powerpoint/2010/main" val="399819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74D06F86-67BE-47D9-86AA-106DBFED13DB}" type="slidenum">
              <a:rPr lang="en-US" altLang="en-US"/>
              <a:pPr>
                <a:defRPr/>
              </a:pPr>
              <a:t>‹#›</a:t>
            </a:fld>
            <a:endParaRPr lang="en-US" altLang="en-US"/>
          </a:p>
        </p:txBody>
      </p:sp>
    </p:spTree>
    <p:extLst>
      <p:ext uri="{BB962C8B-B14F-4D97-AF65-F5344CB8AC3E}">
        <p14:creationId xmlns:p14="http://schemas.microsoft.com/office/powerpoint/2010/main" val="310619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84A0B127-E65F-4A5C-84CA-B5C782EAE522}" type="slidenum">
              <a:rPr lang="en-US" altLang="en-US"/>
              <a:pPr>
                <a:defRPr/>
              </a:pPr>
              <a:t>‹#›</a:t>
            </a:fld>
            <a:endParaRPr lang="en-US" altLang="en-US"/>
          </a:p>
        </p:txBody>
      </p:sp>
    </p:spTree>
    <p:extLst>
      <p:ext uri="{BB962C8B-B14F-4D97-AF65-F5344CB8AC3E}">
        <p14:creationId xmlns:p14="http://schemas.microsoft.com/office/powerpoint/2010/main" val="120159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F6D02F7-6AC9-4ED6-8725-72963305EFF8}"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76CA9AC-10C2-47D5-B98B-DD13C570F7EC}" type="slidenum">
              <a:rPr lang="en-US"/>
              <a:pPr>
                <a:defRPr/>
              </a:pPr>
              <a:t>‹#›</a:t>
            </a:fld>
            <a:endParaRPr lang="en-US"/>
          </a:p>
        </p:txBody>
      </p:sp>
    </p:spTree>
    <p:extLst>
      <p:ext uri="{BB962C8B-B14F-4D97-AF65-F5344CB8AC3E}">
        <p14:creationId xmlns:p14="http://schemas.microsoft.com/office/powerpoint/2010/main" val="267843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2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6" name="Picture 2" descr="C:\Users\Aaron\Desktop\TuftsMC_PPT_Templates\Links\Generic-Pediatric-4.jpg"/>
          <p:cNvPicPr>
            <a:picLocks noChangeAspect="1" noChangeArrowheads="1"/>
          </p:cNvPicPr>
          <p:nvPr userDrawn="1"/>
        </p:nvPicPr>
        <p:blipFill>
          <a:blip r:embed="rId2">
            <a:extLst>
              <a:ext uri="{28A0092B-C50C-407E-A947-70E740481C1C}">
                <a14:useLocalDpi xmlns:a14="http://schemas.microsoft.com/office/drawing/2010/main" val="0"/>
              </a:ext>
            </a:extLst>
          </a:blip>
          <a:srcRect t="13776"/>
          <a:stretch>
            <a:fillRect/>
          </a:stretch>
        </p:blipFill>
        <p:spPr bwMode="auto">
          <a:xfrm>
            <a:off x="0" y="0"/>
            <a:ext cx="91440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userDrawn="1"/>
        </p:nvGrpSpPr>
        <p:grpSpPr bwMode="auto">
          <a:xfrm>
            <a:off x="-1588" y="3922713"/>
            <a:ext cx="9145588" cy="2706687"/>
            <a:chOff x="-1587" y="3922776"/>
            <a:chExt cx="9145587" cy="2706623"/>
          </a:xfrm>
        </p:grpSpPr>
        <p:sp>
          <p:nvSpPr>
            <p:cNvPr id="8" name="Rectangle 7"/>
            <p:cNvSpPr/>
            <p:nvPr userDrawn="1"/>
          </p:nvSpPr>
          <p:spPr>
            <a:xfrm>
              <a:off x="1" y="3922776"/>
              <a:ext cx="9143999" cy="1203297"/>
            </a:xfrm>
            <a:prstGeom prst="rect">
              <a:avLst/>
            </a:prstGeom>
            <a:solidFill>
              <a:srgbClr val="4A90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9" name="Rectangle 8"/>
            <p:cNvSpPr/>
            <p:nvPr userDrawn="1"/>
          </p:nvSpPr>
          <p:spPr>
            <a:xfrm>
              <a:off x="-1587" y="5029237"/>
              <a:ext cx="9144000" cy="560375"/>
            </a:xfrm>
            <a:prstGeom prst="rect">
              <a:avLst/>
            </a:prstGeom>
            <a:solidFill>
              <a:srgbClr val="E56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10" name="Picture 5" descr="C:\Users\Aaron\Desktop\TMC_4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3880" y="6029132"/>
              <a:ext cx="2057400" cy="38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aron\Desktop\Tufts_FLO_4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8741" y="5805488"/>
              <a:ext cx="1768518" cy="8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 y="4267255"/>
              <a:ext cx="9143999" cy="858818"/>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sp>
        <p:nvSpPr>
          <p:cNvPr id="28" name="Text Placeholder 14"/>
          <p:cNvSpPr>
            <a:spLocks noGrp="1"/>
          </p:cNvSpPr>
          <p:nvPr>
            <p:ph type="body" sz="quarter" idx="13"/>
          </p:nvPr>
        </p:nvSpPr>
        <p:spPr>
          <a:xfrm>
            <a:off x="412062" y="5210228"/>
            <a:ext cx="3048000" cy="304800"/>
          </a:xfrm>
        </p:spPr>
        <p:txBody>
          <a:bodyPr anchor="ctr">
            <a:noAutofit/>
          </a:bodyPr>
          <a:lstStyle>
            <a:lvl1pPr marL="0" indent="0">
              <a:buNone/>
              <a:defRPr sz="1100" b="0" baseline="0">
                <a:solidFill>
                  <a:schemeClr val="bg1"/>
                </a:solidFill>
                <a:latin typeface="Cambria" panose="02040503050406030204" pitchFamily="18" charset="0"/>
              </a:defRPr>
            </a:lvl1pPr>
          </a:lstStyle>
          <a:p>
            <a:pPr lvl="0"/>
            <a:r>
              <a:rPr lang="en-US" smtClean="0"/>
              <a:t>Click to edit Master text styles</a:t>
            </a:r>
          </a:p>
        </p:txBody>
      </p:sp>
      <p:sp>
        <p:nvSpPr>
          <p:cNvPr id="2" name="Title 1"/>
          <p:cNvSpPr>
            <a:spLocks noGrp="1"/>
          </p:cNvSpPr>
          <p:nvPr>
            <p:ph type="ctrTitle"/>
          </p:nvPr>
        </p:nvSpPr>
        <p:spPr>
          <a:xfrm>
            <a:off x="408648" y="4417188"/>
            <a:ext cx="7772400" cy="552450"/>
          </a:xfrm>
        </p:spPr>
        <p:txBody>
          <a:bodyPr anchor="t">
            <a:noAutofit/>
          </a:bodyPr>
          <a:lstStyle>
            <a:lvl1pPr algn="l">
              <a:defRPr sz="3600" b="1">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9996" y="3921832"/>
            <a:ext cx="6981404" cy="329184"/>
          </a:xfrm>
        </p:spPr>
        <p:txBody>
          <a:bodyPr anchor="ctr">
            <a:noAutofit/>
          </a:bodyPr>
          <a:lstStyle>
            <a:lvl1pPr marL="0" indent="0" algn="l">
              <a:buNone/>
              <a:defRPr sz="1700">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4722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2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6" name="Picture 2" descr="C:\Users\Aaron\Desktop\TuftsMC_PPT_Templates\Links\Generic-Pediatric-4.jpg"/>
          <p:cNvPicPr>
            <a:picLocks noChangeAspect="1" noChangeArrowheads="1"/>
          </p:cNvPicPr>
          <p:nvPr userDrawn="1"/>
        </p:nvPicPr>
        <p:blipFill>
          <a:blip r:embed="rId2">
            <a:extLst>
              <a:ext uri="{28A0092B-C50C-407E-A947-70E740481C1C}">
                <a14:useLocalDpi xmlns:a14="http://schemas.microsoft.com/office/drawing/2010/main" val="0"/>
              </a:ext>
            </a:extLst>
          </a:blip>
          <a:srcRect t="13776"/>
          <a:stretch>
            <a:fillRect/>
          </a:stretch>
        </p:blipFill>
        <p:spPr bwMode="auto">
          <a:xfrm>
            <a:off x="0" y="0"/>
            <a:ext cx="91440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userDrawn="1"/>
        </p:nvGrpSpPr>
        <p:grpSpPr bwMode="auto">
          <a:xfrm>
            <a:off x="-1588" y="3922713"/>
            <a:ext cx="9145588" cy="2706687"/>
            <a:chOff x="-1587" y="3922776"/>
            <a:chExt cx="9145587" cy="2706623"/>
          </a:xfrm>
        </p:grpSpPr>
        <p:sp>
          <p:nvSpPr>
            <p:cNvPr id="8" name="Rectangle 7"/>
            <p:cNvSpPr/>
            <p:nvPr userDrawn="1"/>
          </p:nvSpPr>
          <p:spPr>
            <a:xfrm>
              <a:off x="1" y="3922776"/>
              <a:ext cx="9143999" cy="1203297"/>
            </a:xfrm>
            <a:prstGeom prst="rect">
              <a:avLst/>
            </a:prstGeom>
            <a:solidFill>
              <a:srgbClr val="4A90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9" name="Rectangle 8"/>
            <p:cNvSpPr/>
            <p:nvPr userDrawn="1"/>
          </p:nvSpPr>
          <p:spPr>
            <a:xfrm>
              <a:off x="-1587" y="5029237"/>
              <a:ext cx="9144000" cy="560375"/>
            </a:xfrm>
            <a:prstGeom prst="rect">
              <a:avLst/>
            </a:prstGeom>
            <a:solidFill>
              <a:srgbClr val="E56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10" name="Picture 5" descr="C:\Users\Aaron\Desktop\TMC_4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3880" y="6029132"/>
              <a:ext cx="2057400" cy="38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aron\Desktop\Tufts_FLO_4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8741" y="5805488"/>
              <a:ext cx="1768518" cy="8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 y="4267255"/>
              <a:ext cx="9143999" cy="858818"/>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sp>
        <p:nvSpPr>
          <p:cNvPr id="28" name="Text Placeholder 14"/>
          <p:cNvSpPr>
            <a:spLocks noGrp="1"/>
          </p:cNvSpPr>
          <p:nvPr>
            <p:ph type="body" sz="quarter" idx="13"/>
          </p:nvPr>
        </p:nvSpPr>
        <p:spPr>
          <a:xfrm>
            <a:off x="412062" y="5210228"/>
            <a:ext cx="3048000" cy="304800"/>
          </a:xfrm>
        </p:spPr>
        <p:txBody>
          <a:bodyPr anchor="ctr">
            <a:noAutofit/>
          </a:bodyPr>
          <a:lstStyle>
            <a:lvl1pPr marL="0" indent="0">
              <a:buNone/>
              <a:defRPr sz="1100" b="0" baseline="0">
                <a:solidFill>
                  <a:schemeClr val="bg1"/>
                </a:solidFill>
                <a:latin typeface="Cambria" panose="02040503050406030204" pitchFamily="18" charset="0"/>
              </a:defRPr>
            </a:lvl1pPr>
          </a:lstStyle>
          <a:p>
            <a:pPr lvl="0"/>
            <a:r>
              <a:rPr lang="en-US" smtClean="0"/>
              <a:t>Click to edit Master text styles</a:t>
            </a:r>
          </a:p>
        </p:txBody>
      </p:sp>
      <p:sp>
        <p:nvSpPr>
          <p:cNvPr id="2" name="Title 1"/>
          <p:cNvSpPr>
            <a:spLocks noGrp="1"/>
          </p:cNvSpPr>
          <p:nvPr>
            <p:ph type="ctrTitle"/>
          </p:nvPr>
        </p:nvSpPr>
        <p:spPr>
          <a:xfrm>
            <a:off x="408648" y="4417188"/>
            <a:ext cx="7772400" cy="552450"/>
          </a:xfrm>
        </p:spPr>
        <p:txBody>
          <a:bodyPr anchor="t">
            <a:noAutofit/>
          </a:bodyPr>
          <a:lstStyle>
            <a:lvl1pPr algn="l">
              <a:defRPr sz="3600" b="1">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9996" y="3921832"/>
            <a:ext cx="6981404" cy="329184"/>
          </a:xfrm>
        </p:spPr>
        <p:txBody>
          <a:bodyPr anchor="ctr">
            <a:noAutofit/>
          </a:bodyPr>
          <a:lstStyle>
            <a:lvl1pPr marL="0" indent="0" algn="l">
              <a:buNone/>
              <a:defRPr sz="1700">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4722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2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pic>
        <p:nvPicPr>
          <p:cNvPr id="6" name="Picture 2" descr="C:\Users\Aaron\Desktop\TuftsMC_PPT_Templates\Links\Generic-Pediatric-4.jpg"/>
          <p:cNvPicPr>
            <a:picLocks noChangeAspect="1" noChangeArrowheads="1"/>
          </p:cNvPicPr>
          <p:nvPr userDrawn="1"/>
        </p:nvPicPr>
        <p:blipFill>
          <a:blip r:embed="rId2">
            <a:extLst>
              <a:ext uri="{28A0092B-C50C-407E-A947-70E740481C1C}">
                <a14:useLocalDpi xmlns:a14="http://schemas.microsoft.com/office/drawing/2010/main" val="0"/>
              </a:ext>
            </a:extLst>
          </a:blip>
          <a:srcRect t="13776"/>
          <a:stretch>
            <a:fillRect/>
          </a:stretch>
        </p:blipFill>
        <p:spPr bwMode="auto">
          <a:xfrm>
            <a:off x="0" y="0"/>
            <a:ext cx="91440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userDrawn="1"/>
        </p:nvGrpSpPr>
        <p:grpSpPr bwMode="auto">
          <a:xfrm>
            <a:off x="-1588" y="3922713"/>
            <a:ext cx="9145588" cy="2706687"/>
            <a:chOff x="-1587" y="3922776"/>
            <a:chExt cx="9145587" cy="2706623"/>
          </a:xfrm>
        </p:grpSpPr>
        <p:sp>
          <p:nvSpPr>
            <p:cNvPr id="8" name="Rectangle 7"/>
            <p:cNvSpPr/>
            <p:nvPr userDrawn="1"/>
          </p:nvSpPr>
          <p:spPr>
            <a:xfrm>
              <a:off x="1" y="3922776"/>
              <a:ext cx="9143999" cy="1203297"/>
            </a:xfrm>
            <a:prstGeom prst="rect">
              <a:avLst/>
            </a:prstGeom>
            <a:solidFill>
              <a:srgbClr val="4A90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sp>
          <p:nvSpPr>
            <p:cNvPr id="9" name="Rectangle 8"/>
            <p:cNvSpPr/>
            <p:nvPr userDrawn="1"/>
          </p:nvSpPr>
          <p:spPr>
            <a:xfrm>
              <a:off x="-1587" y="5029237"/>
              <a:ext cx="9144000" cy="560375"/>
            </a:xfrm>
            <a:prstGeom prst="rect">
              <a:avLst/>
            </a:prstGeom>
            <a:solidFill>
              <a:srgbClr val="E56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pic>
          <p:nvPicPr>
            <p:cNvPr id="10" name="Picture 5" descr="C:\Users\Aaron\Desktop\TMC_4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3880" y="6029132"/>
              <a:ext cx="2057400" cy="38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aron\Desktop\Tufts_FLO_4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8741" y="5805488"/>
              <a:ext cx="1768518" cy="8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 y="4267255"/>
              <a:ext cx="9143999" cy="858818"/>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grpSp>
      <p:sp>
        <p:nvSpPr>
          <p:cNvPr id="28" name="Text Placeholder 14"/>
          <p:cNvSpPr>
            <a:spLocks noGrp="1"/>
          </p:cNvSpPr>
          <p:nvPr>
            <p:ph type="body" sz="quarter" idx="13"/>
          </p:nvPr>
        </p:nvSpPr>
        <p:spPr>
          <a:xfrm>
            <a:off x="412062" y="5210228"/>
            <a:ext cx="3048000" cy="304800"/>
          </a:xfrm>
        </p:spPr>
        <p:txBody>
          <a:bodyPr anchor="ctr">
            <a:noAutofit/>
          </a:bodyPr>
          <a:lstStyle>
            <a:lvl1pPr marL="0" indent="0">
              <a:buNone/>
              <a:defRPr sz="1100" b="0" baseline="0">
                <a:solidFill>
                  <a:schemeClr val="bg1"/>
                </a:solidFill>
                <a:latin typeface="Cambria" panose="02040503050406030204" pitchFamily="18" charset="0"/>
              </a:defRPr>
            </a:lvl1pPr>
          </a:lstStyle>
          <a:p>
            <a:pPr lvl="0"/>
            <a:r>
              <a:rPr lang="en-US" smtClean="0"/>
              <a:t>Click to edit Master text styles</a:t>
            </a:r>
          </a:p>
        </p:txBody>
      </p:sp>
      <p:sp>
        <p:nvSpPr>
          <p:cNvPr id="2" name="Title 1"/>
          <p:cNvSpPr>
            <a:spLocks noGrp="1"/>
          </p:cNvSpPr>
          <p:nvPr>
            <p:ph type="ctrTitle"/>
          </p:nvPr>
        </p:nvSpPr>
        <p:spPr>
          <a:xfrm>
            <a:off x="408648" y="4417188"/>
            <a:ext cx="7772400" cy="552450"/>
          </a:xfrm>
        </p:spPr>
        <p:txBody>
          <a:bodyPr anchor="t">
            <a:noAutofit/>
          </a:bodyPr>
          <a:lstStyle>
            <a:lvl1pPr algn="l">
              <a:defRPr sz="3600" b="1">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9996" y="3921832"/>
            <a:ext cx="6981404" cy="329184"/>
          </a:xfrm>
        </p:spPr>
        <p:txBody>
          <a:bodyPr anchor="ctr">
            <a:noAutofit/>
          </a:bodyPr>
          <a:lstStyle>
            <a:lvl1pPr marL="0" indent="0" algn="l">
              <a:buNone/>
              <a:defRPr sz="1700">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2022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0" y="1588"/>
            <a:ext cx="9144000" cy="1217612"/>
            <a:chOff x="-1" y="1588"/>
            <a:chExt cx="9144001" cy="1218327"/>
          </a:xfrm>
        </p:grpSpPr>
        <p:sp>
          <p:nvSpPr>
            <p:cNvPr id="16" name="Rectangle 15"/>
            <p:cNvSpPr/>
            <p:nvPr userDrawn="1"/>
          </p:nvSpPr>
          <p:spPr>
            <a:xfrm>
              <a:off x="1587" y="1588"/>
              <a:ext cx="9142413" cy="1218327"/>
            </a:xfrm>
            <a:prstGeom prst="rect">
              <a:avLst/>
            </a:prstGeom>
            <a:solidFill>
              <a:srgbClr val="183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17" name="Rectangle 16"/>
            <p:cNvSpPr/>
            <p:nvPr userDrawn="1"/>
          </p:nvSpPr>
          <p:spPr>
            <a:xfrm>
              <a:off x="-1" y="1588"/>
              <a:ext cx="9142414" cy="1091252"/>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grpSp>
        <p:nvGrpSpPr>
          <p:cNvPr id="1027" name="Group 17"/>
          <p:cNvGrpSpPr>
            <a:grpSpLocks/>
          </p:cNvGrpSpPr>
          <p:nvPr userDrawn="1"/>
        </p:nvGrpSpPr>
        <p:grpSpPr bwMode="auto">
          <a:xfrm>
            <a:off x="0" y="5930900"/>
            <a:ext cx="9142413" cy="676275"/>
            <a:chOff x="-3" y="5930900"/>
            <a:chExt cx="9142416" cy="675735"/>
          </a:xfrm>
        </p:grpSpPr>
        <p:sp>
          <p:nvSpPr>
            <p:cNvPr id="19" name="Rectangle 18"/>
            <p:cNvSpPr/>
            <p:nvPr userDrawn="1"/>
          </p:nvSpPr>
          <p:spPr>
            <a:xfrm>
              <a:off x="-3" y="5980074"/>
              <a:ext cx="2286001" cy="49173"/>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20" name="Rectangle 19"/>
            <p:cNvSpPr/>
            <p:nvPr userDrawn="1"/>
          </p:nvSpPr>
          <p:spPr>
            <a:xfrm>
              <a:off x="-3" y="5930900"/>
              <a:ext cx="9142416" cy="49174"/>
            </a:xfrm>
            <a:prstGeom prst="rect">
              <a:avLst/>
            </a:prstGeom>
            <a:solidFill>
              <a:srgbClr val="183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1034" name="Picture 5" descr="C:\Users\Aaron\Desktop\TMC_4C.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317123" y="6246019"/>
              <a:ext cx="1171692"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 descr="C:\Users\Aaron\Desktop\Tufts_FLO_4C.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31921" y="6100763"/>
              <a:ext cx="1085850" cy="50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8" name="Title Placeholder 1"/>
          <p:cNvSpPr>
            <a:spLocks noGrp="1"/>
          </p:cNvSpPr>
          <p:nvPr>
            <p:ph type="title"/>
          </p:nvPr>
        </p:nvSpPr>
        <p:spPr bwMode="auto">
          <a:xfrm>
            <a:off x="457200" y="425450"/>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457200" y="1470025"/>
            <a:ext cx="8229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5" name="Footer Placeholder 4"/>
          <p:cNvSpPr>
            <a:spLocks noGrp="1"/>
          </p:cNvSpPr>
          <p:nvPr>
            <p:ph type="ftr" sz="quarter" idx="3"/>
          </p:nvPr>
        </p:nvSpPr>
        <p:spPr>
          <a:xfrm>
            <a:off x="2289175" y="6197600"/>
            <a:ext cx="2895600" cy="365125"/>
          </a:xfrm>
          <a:prstGeom prst="rect">
            <a:avLst/>
          </a:prstGeom>
        </p:spPr>
        <p:txBody>
          <a:bodyPr vert="horz" lIns="91440" tIns="45720" rIns="91440" bIns="45720" rtlCol="0" anchor="ctr"/>
          <a:lstStyle>
            <a:lvl1pPr algn="l" eaLnBrk="0" fontAlgn="auto" hangingPunct="0">
              <a:spcBef>
                <a:spcPts val="0"/>
              </a:spcBef>
              <a:spcAft>
                <a:spcPts val="0"/>
              </a:spcAft>
              <a:defRPr sz="1100">
                <a:solidFill>
                  <a:srgbClr val="183A68"/>
                </a:solidFill>
                <a:latin typeface="Cambria" panose="02040503050406030204" pitchFamily="18" charset="0"/>
                <a:ea typeface="+mn-ea"/>
                <a:cs typeface="+mn-cs"/>
              </a:defRPr>
            </a:lvl1pPr>
          </a:lstStyle>
          <a:p>
            <a:pPr>
              <a:defRPr/>
            </a:pPr>
            <a:endParaRPr lang="en-US"/>
          </a:p>
        </p:txBody>
      </p:sp>
      <p:sp>
        <p:nvSpPr>
          <p:cNvPr id="26" name="Slide Number Placeholder 5"/>
          <p:cNvSpPr>
            <a:spLocks noGrp="1"/>
          </p:cNvSpPr>
          <p:nvPr>
            <p:ph type="sldNum" sz="quarter" idx="4"/>
          </p:nvPr>
        </p:nvSpPr>
        <p:spPr>
          <a:xfrm>
            <a:off x="363538" y="6246813"/>
            <a:ext cx="685800" cy="255587"/>
          </a:xfrm>
          <a:prstGeom prst="rect">
            <a:avLst/>
          </a:prstGeom>
        </p:spPr>
        <p:txBody>
          <a:bodyPr vert="horz" wrap="square" lIns="91440" tIns="45720" rIns="91440" bIns="45720" numCol="1" anchor="ctr" anchorCtr="0" compatLnSpc="1">
            <a:prstTxWarp prst="textNoShape">
              <a:avLst/>
            </a:prstTxWarp>
          </a:bodyPr>
          <a:lstStyle>
            <a:lvl1pPr eaLnBrk="0" hangingPunct="0">
              <a:defRPr sz="1000" b="1">
                <a:solidFill>
                  <a:srgbClr val="4A90CE"/>
                </a:solidFill>
                <a:latin typeface="Cambria" pitchFamily="18" charset="0"/>
                <a:cs typeface="Arial" pitchFamily="34" charset="0"/>
              </a:defRPr>
            </a:lvl1pPr>
          </a:lstStyle>
          <a:p>
            <a:pPr>
              <a:defRPr/>
            </a:pPr>
            <a:fld id="{668953EC-52AA-48F5-9F80-31DAE6B282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2" r:id="rId1"/>
    <p:sldLayoutId id="2147483746" r:id="rId2"/>
    <p:sldLayoutId id="2147483747" r:id="rId3"/>
    <p:sldLayoutId id="2147483748" r:id="rId4"/>
    <p:sldLayoutId id="2147483749" r:id="rId5"/>
    <p:sldLayoutId id="2147483753" r:id="rId6"/>
    <p:sldLayoutId id="2147483794" r:id="rId7"/>
    <p:sldLayoutId id="2147483807" r:id="rId8"/>
  </p:sldLayoutIdLst>
  <p:hf hdr="0" ftr="0" dt="0"/>
  <p:txStyles>
    <p:titleStyle>
      <a:lvl1pPr algn="l" rtl="0" eaLnBrk="0" fontAlgn="base" hangingPunct="0">
        <a:spcBef>
          <a:spcPct val="0"/>
        </a:spcBef>
        <a:spcAft>
          <a:spcPct val="0"/>
        </a:spcAft>
        <a:defRPr sz="3400" kern="1200">
          <a:solidFill>
            <a:schemeClr val="bg1"/>
          </a:solidFill>
          <a:latin typeface="Cambria" panose="02040503050406030204" pitchFamily="18" charset="0"/>
          <a:ea typeface="ＭＳ Ｐゴシック" charset="0"/>
          <a:cs typeface="ＭＳ Ｐゴシック" charset="0"/>
        </a:defRPr>
      </a:lvl1pPr>
      <a:lvl2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2pPr>
      <a:lvl3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3pPr>
      <a:lvl4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4pPr>
      <a:lvl5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5pPr>
      <a:lvl6pPr marL="457200" algn="l" rtl="0" fontAlgn="base">
        <a:spcBef>
          <a:spcPct val="0"/>
        </a:spcBef>
        <a:spcAft>
          <a:spcPct val="0"/>
        </a:spcAft>
        <a:defRPr sz="3400">
          <a:solidFill>
            <a:schemeClr val="bg1"/>
          </a:solidFill>
          <a:latin typeface="Calibri" pitchFamily="34" charset="0"/>
        </a:defRPr>
      </a:lvl6pPr>
      <a:lvl7pPr marL="914400" algn="l" rtl="0" fontAlgn="base">
        <a:spcBef>
          <a:spcPct val="0"/>
        </a:spcBef>
        <a:spcAft>
          <a:spcPct val="0"/>
        </a:spcAft>
        <a:defRPr sz="3400">
          <a:solidFill>
            <a:schemeClr val="bg1"/>
          </a:solidFill>
          <a:latin typeface="Calibri" pitchFamily="34" charset="0"/>
        </a:defRPr>
      </a:lvl7pPr>
      <a:lvl8pPr marL="1371600" algn="l" rtl="0" fontAlgn="base">
        <a:spcBef>
          <a:spcPct val="0"/>
        </a:spcBef>
        <a:spcAft>
          <a:spcPct val="0"/>
        </a:spcAft>
        <a:defRPr sz="3400">
          <a:solidFill>
            <a:schemeClr val="bg1"/>
          </a:solidFill>
          <a:latin typeface="Calibri" pitchFamily="34" charset="0"/>
        </a:defRPr>
      </a:lvl8pPr>
      <a:lvl9pPr marL="1828800" algn="l" rtl="0" fontAlgn="base">
        <a:spcBef>
          <a:spcPct val="0"/>
        </a:spcBef>
        <a:spcAft>
          <a:spcPct val="0"/>
        </a:spcAft>
        <a:defRPr sz="3400">
          <a:solidFill>
            <a:schemeClr val="bg1"/>
          </a:solidFill>
          <a:latin typeface="Calibri" pitchFamily="34" charset="0"/>
        </a:defRPr>
      </a:lvl9pPr>
    </p:titleStyle>
    <p:bodyStyle>
      <a:lvl1pPr marL="255588" indent="-255588" algn="l" rtl="0" eaLnBrk="0" fontAlgn="base" hangingPunct="0">
        <a:spcBef>
          <a:spcPct val="0"/>
        </a:spcBef>
        <a:spcAft>
          <a:spcPts val="600"/>
        </a:spcAft>
        <a:buClr>
          <a:srgbClr val="183A68"/>
        </a:buClr>
        <a:buSzPct val="80000"/>
        <a:buFont typeface="Wingdings 3" pitchFamily="18" charset="2"/>
        <a:buChar char=""/>
        <a:defRPr sz="2400" kern="1200">
          <a:solidFill>
            <a:srgbClr val="183A68"/>
          </a:solidFill>
          <a:latin typeface="Cambria" panose="02040503050406030204" pitchFamily="18" charset="0"/>
          <a:ea typeface="ＭＳ Ｐゴシック" charset="0"/>
          <a:cs typeface="ＭＳ Ｐゴシック" charset="0"/>
        </a:defRPr>
      </a:lvl1pPr>
      <a:lvl2pPr marL="457200" indent="-182563" algn="l" rtl="0" eaLnBrk="0" fontAlgn="base" hangingPunct="0">
        <a:spcBef>
          <a:spcPct val="0"/>
        </a:spcBef>
        <a:spcAft>
          <a:spcPts val="600"/>
        </a:spcAft>
        <a:buClr>
          <a:srgbClr val="183A68"/>
        </a:buClr>
        <a:buFont typeface="Wingdings" pitchFamily="2" charset="2"/>
        <a:buChar char="§"/>
        <a:defRPr sz="2000" kern="1200">
          <a:solidFill>
            <a:srgbClr val="183A68"/>
          </a:solidFill>
          <a:latin typeface="Cambria" panose="02040503050406030204" pitchFamily="18" charset="0"/>
          <a:ea typeface="ＭＳ Ｐゴシック" charset="0"/>
          <a:cs typeface="+mn-cs"/>
        </a:defRPr>
      </a:lvl2pPr>
      <a:lvl3pPr marL="639763" indent="-182563" algn="l" rtl="0" eaLnBrk="0" fontAlgn="base" hangingPunct="0">
        <a:spcBef>
          <a:spcPct val="0"/>
        </a:spcBef>
        <a:spcAft>
          <a:spcPts val="600"/>
        </a:spcAft>
        <a:buClr>
          <a:srgbClr val="4A90CE"/>
        </a:buClr>
        <a:buSzPct val="75000"/>
        <a:buFont typeface="Courier New" pitchFamily="49" charset="0"/>
        <a:buChar char="o"/>
        <a:defRPr kern="1200">
          <a:solidFill>
            <a:schemeClr val="tx2"/>
          </a:solidFill>
          <a:latin typeface="Cambria" panose="02040503050406030204" pitchFamily="18" charset="0"/>
          <a:ea typeface="ＭＳ Ｐゴシック" charset="0"/>
          <a:cs typeface="+mn-cs"/>
        </a:defRPr>
      </a:lvl3pPr>
      <a:lvl4pPr marL="914400" indent="-182563" algn="l" rtl="0" eaLnBrk="0" fontAlgn="base" hangingPunct="0">
        <a:spcBef>
          <a:spcPct val="0"/>
        </a:spcBef>
        <a:spcAft>
          <a:spcPts val="600"/>
        </a:spcAft>
        <a:buClr>
          <a:srgbClr val="183A68"/>
        </a:buClr>
        <a:buFont typeface="Arial" pitchFamily="34" charset="0"/>
        <a:buChar char="•"/>
        <a:defRPr sz="1600" kern="1200">
          <a:solidFill>
            <a:schemeClr val="bg2"/>
          </a:solidFill>
          <a:latin typeface="Cambria" panose="02040503050406030204" pitchFamily="18" charset="0"/>
          <a:ea typeface="ＭＳ Ｐゴシック" charset="0"/>
          <a:cs typeface="+mn-cs"/>
        </a:defRPr>
      </a:lvl4pPr>
      <a:lvl5pPr marL="2057400" indent="-228600" algn="l" rtl="0" eaLnBrk="0" fontAlgn="base" hangingPunct="0">
        <a:spcBef>
          <a:spcPct val="0"/>
        </a:spcBef>
        <a:spcAft>
          <a:spcPts val="60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oup 14"/>
          <p:cNvGrpSpPr>
            <a:grpSpLocks/>
          </p:cNvGrpSpPr>
          <p:nvPr userDrawn="1"/>
        </p:nvGrpSpPr>
        <p:grpSpPr bwMode="auto">
          <a:xfrm>
            <a:off x="0" y="1588"/>
            <a:ext cx="9144000" cy="1217612"/>
            <a:chOff x="-1" y="1588"/>
            <a:chExt cx="9144001" cy="1218327"/>
          </a:xfrm>
        </p:grpSpPr>
        <p:sp>
          <p:nvSpPr>
            <p:cNvPr id="16" name="Rectangle 15"/>
            <p:cNvSpPr/>
            <p:nvPr userDrawn="1"/>
          </p:nvSpPr>
          <p:spPr>
            <a:xfrm>
              <a:off x="1587" y="1588"/>
              <a:ext cx="9142413" cy="1218327"/>
            </a:xfrm>
            <a:prstGeom prst="rect">
              <a:avLst/>
            </a:prstGeom>
            <a:solidFill>
              <a:srgbClr val="183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sp>
          <p:nvSpPr>
            <p:cNvPr id="17" name="Rectangle 16"/>
            <p:cNvSpPr/>
            <p:nvPr userDrawn="1"/>
          </p:nvSpPr>
          <p:spPr>
            <a:xfrm>
              <a:off x="-1" y="1588"/>
              <a:ext cx="9142414" cy="1091252"/>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grpSp>
      <p:grpSp>
        <p:nvGrpSpPr>
          <p:cNvPr id="2051" name="Group 17"/>
          <p:cNvGrpSpPr>
            <a:grpSpLocks/>
          </p:cNvGrpSpPr>
          <p:nvPr userDrawn="1"/>
        </p:nvGrpSpPr>
        <p:grpSpPr bwMode="auto">
          <a:xfrm>
            <a:off x="0" y="5930900"/>
            <a:ext cx="9142413" cy="676275"/>
            <a:chOff x="-3" y="5930900"/>
            <a:chExt cx="9142416" cy="675735"/>
          </a:xfrm>
        </p:grpSpPr>
        <p:sp>
          <p:nvSpPr>
            <p:cNvPr id="19" name="Rectangle 18"/>
            <p:cNvSpPr/>
            <p:nvPr userDrawn="1"/>
          </p:nvSpPr>
          <p:spPr>
            <a:xfrm>
              <a:off x="-3" y="5980074"/>
              <a:ext cx="2286001" cy="49173"/>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sp>
          <p:nvSpPr>
            <p:cNvPr id="20" name="Rectangle 19"/>
            <p:cNvSpPr/>
            <p:nvPr userDrawn="1"/>
          </p:nvSpPr>
          <p:spPr>
            <a:xfrm>
              <a:off x="-3" y="5930900"/>
              <a:ext cx="9142416" cy="49174"/>
            </a:xfrm>
            <a:prstGeom prst="rect">
              <a:avLst/>
            </a:prstGeom>
            <a:solidFill>
              <a:srgbClr val="183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pic>
          <p:nvPicPr>
            <p:cNvPr id="2058" name="Picture 5" descr="C:\Users\Aaron\Desktop\TMC_4C.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317123" y="6246019"/>
              <a:ext cx="1171692"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6" descr="C:\Users\Aaron\Desktop\Tufts_FLO_4C.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31921" y="6100763"/>
              <a:ext cx="1085850" cy="50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Title Placeholder 1"/>
          <p:cNvSpPr>
            <a:spLocks noGrp="1"/>
          </p:cNvSpPr>
          <p:nvPr>
            <p:ph type="title"/>
          </p:nvPr>
        </p:nvSpPr>
        <p:spPr bwMode="auto">
          <a:xfrm>
            <a:off x="457200" y="425450"/>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3" name="Text Placeholder 2"/>
          <p:cNvSpPr>
            <a:spLocks noGrp="1"/>
          </p:cNvSpPr>
          <p:nvPr>
            <p:ph type="body" idx="1"/>
          </p:nvPr>
        </p:nvSpPr>
        <p:spPr bwMode="auto">
          <a:xfrm>
            <a:off x="457200" y="1470025"/>
            <a:ext cx="8229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5" name="Footer Placeholder 4"/>
          <p:cNvSpPr>
            <a:spLocks noGrp="1"/>
          </p:cNvSpPr>
          <p:nvPr>
            <p:ph type="ftr" sz="quarter" idx="3"/>
          </p:nvPr>
        </p:nvSpPr>
        <p:spPr>
          <a:xfrm>
            <a:off x="2289175" y="6197600"/>
            <a:ext cx="2895600" cy="365125"/>
          </a:xfrm>
          <a:prstGeom prst="rect">
            <a:avLst/>
          </a:prstGeom>
        </p:spPr>
        <p:txBody>
          <a:bodyPr vert="horz" lIns="91440" tIns="45720" rIns="91440" bIns="45720" rtlCol="0" anchor="ctr"/>
          <a:lstStyle>
            <a:lvl1pPr algn="l" eaLnBrk="0" fontAlgn="auto" hangingPunct="0">
              <a:spcBef>
                <a:spcPts val="0"/>
              </a:spcBef>
              <a:spcAft>
                <a:spcPts val="0"/>
              </a:spcAft>
              <a:defRPr sz="1100">
                <a:solidFill>
                  <a:srgbClr val="183A68"/>
                </a:solidFill>
                <a:latin typeface="Cambria" panose="02040503050406030204" pitchFamily="18" charset="0"/>
                <a:ea typeface="+mn-ea"/>
                <a:cs typeface="+mn-cs"/>
              </a:defRPr>
            </a:lvl1pPr>
          </a:lstStyle>
          <a:p>
            <a:pPr>
              <a:defRPr/>
            </a:pPr>
            <a:endParaRPr lang="en-US"/>
          </a:p>
        </p:txBody>
      </p:sp>
      <p:sp>
        <p:nvSpPr>
          <p:cNvPr id="26" name="Slide Number Placeholder 5"/>
          <p:cNvSpPr>
            <a:spLocks noGrp="1"/>
          </p:cNvSpPr>
          <p:nvPr>
            <p:ph type="sldNum" sz="quarter" idx="4"/>
          </p:nvPr>
        </p:nvSpPr>
        <p:spPr>
          <a:xfrm>
            <a:off x="363538" y="6246813"/>
            <a:ext cx="685800" cy="255587"/>
          </a:xfrm>
          <a:prstGeom prst="rect">
            <a:avLst/>
          </a:prstGeom>
        </p:spPr>
        <p:txBody>
          <a:bodyPr vert="horz" wrap="square" lIns="91440" tIns="45720" rIns="91440" bIns="45720" numCol="1" anchor="ctr" anchorCtr="0" compatLnSpc="1">
            <a:prstTxWarp prst="textNoShape">
              <a:avLst/>
            </a:prstTxWarp>
          </a:bodyPr>
          <a:lstStyle>
            <a:lvl1pPr eaLnBrk="0" hangingPunct="0">
              <a:defRPr sz="1000" b="1">
                <a:solidFill>
                  <a:srgbClr val="4A90CE"/>
                </a:solidFill>
                <a:latin typeface="Cambria" charset="0"/>
                <a:ea typeface="ＭＳ Ｐゴシック" pitchFamily="4" charset="-128"/>
                <a:cs typeface="Arial" charset="0"/>
              </a:defRPr>
            </a:lvl1pPr>
          </a:lstStyle>
          <a:p>
            <a:pPr>
              <a:defRPr/>
            </a:pPr>
            <a:fld id="{FB075A72-20D9-45CA-AC3D-6F6FE3A93E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ftr="0" dt="0"/>
  <p:txStyles>
    <p:titleStyle>
      <a:lvl1pPr algn="l" rtl="0" eaLnBrk="0" fontAlgn="base" hangingPunct="0">
        <a:spcBef>
          <a:spcPct val="0"/>
        </a:spcBef>
        <a:spcAft>
          <a:spcPct val="0"/>
        </a:spcAft>
        <a:defRPr sz="3400" kern="1200">
          <a:solidFill>
            <a:schemeClr val="bg1"/>
          </a:solidFill>
          <a:latin typeface="Cambria" panose="02040503050406030204" pitchFamily="18" charset="0"/>
          <a:ea typeface="ＭＳ Ｐゴシック" charset="0"/>
          <a:cs typeface="ＭＳ Ｐゴシック" charset="0"/>
        </a:defRPr>
      </a:lvl1pPr>
      <a:lvl2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2pPr>
      <a:lvl3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3pPr>
      <a:lvl4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4pPr>
      <a:lvl5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5pPr>
      <a:lvl6pPr marL="457200" algn="l" rtl="0" fontAlgn="base">
        <a:spcBef>
          <a:spcPct val="0"/>
        </a:spcBef>
        <a:spcAft>
          <a:spcPct val="0"/>
        </a:spcAft>
        <a:defRPr sz="3400">
          <a:solidFill>
            <a:schemeClr val="bg1"/>
          </a:solidFill>
          <a:latin typeface="Calibri" pitchFamily="34" charset="0"/>
        </a:defRPr>
      </a:lvl6pPr>
      <a:lvl7pPr marL="914400" algn="l" rtl="0" fontAlgn="base">
        <a:spcBef>
          <a:spcPct val="0"/>
        </a:spcBef>
        <a:spcAft>
          <a:spcPct val="0"/>
        </a:spcAft>
        <a:defRPr sz="3400">
          <a:solidFill>
            <a:schemeClr val="bg1"/>
          </a:solidFill>
          <a:latin typeface="Calibri" pitchFamily="34" charset="0"/>
        </a:defRPr>
      </a:lvl7pPr>
      <a:lvl8pPr marL="1371600" algn="l" rtl="0" fontAlgn="base">
        <a:spcBef>
          <a:spcPct val="0"/>
        </a:spcBef>
        <a:spcAft>
          <a:spcPct val="0"/>
        </a:spcAft>
        <a:defRPr sz="3400">
          <a:solidFill>
            <a:schemeClr val="bg1"/>
          </a:solidFill>
          <a:latin typeface="Calibri" pitchFamily="34" charset="0"/>
        </a:defRPr>
      </a:lvl8pPr>
      <a:lvl9pPr marL="1828800" algn="l" rtl="0" fontAlgn="base">
        <a:spcBef>
          <a:spcPct val="0"/>
        </a:spcBef>
        <a:spcAft>
          <a:spcPct val="0"/>
        </a:spcAft>
        <a:defRPr sz="3400">
          <a:solidFill>
            <a:schemeClr val="bg1"/>
          </a:solidFill>
          <a:latin typeface="Calibri" pitchFamily="34" charset="0"/>
        </a:defRPr>
      </a:lvl9pPr>
    </p:titleStyle>
    <p:bodyStyle>
      <a:lvl1pPr marL="255588" indent="-255588" algn="l" rtl="0" eaLnBrk="0" fontAlgn="base" hangingPunct="0">
        <a:spcBef>
          <a:spcPct val="0"/>
        </a:spcBef>
        <a:spcAft>
          <a:spcPts val="600"/>
        </a:spcAft>
        <a:buClr>
          <a:srgbClr val="183A68"/>
        </a:buClr>
        <a:buSzPct val="80000"/>
        <a:buFont typeface="Wingdings 3" pitchFamily="18" charset="2"/>
        <a:buChar char=""/>
        <a:defRPr sz="2400" kern="1200">
          <a:solidFill>
            <a:srgbClr val="183A68"/>
          </a:solidFill>
          <a:latin typeface="Cambria" panose="02040503050406030204" pitchFamily="18" charset="0"/>
          <a:ea typeface="ＭＳ Ｐゴシック" charset="0"/>
          <a:cs typeface="ＭＳ Ｐゴシック" charset="0"/>
        </a:defRPr>
      </a:lvl1pPr>
      <a:lvl2pPr marL="457200" indent="-182563" algn="l" rtl="0" eaLnBrk="0" fontAlgn="base" hangingPunct="0">
        <a:spcBef>
          <a:spcPct val="0"/>
        </a:spcBef>
        <a:spcAft>
          <a:spcPts val="600"/>
        </a:spcAft>
        <a:buClr>
          <a:srgbClr val="183A68"/>
        </a:buClr>
        <a:buFont typeface="Wingdings" pitchFamily="2" charset="2"/>
        <a:buChar char="§"/>
        <a:defRPr sz="2000" kern="1200">
          <a:solidFill>
            <a:srgbClr val="183A68"/>
          </a:solidFill>
          <a:latin typeface="Cambria" panose="02040503050406030204" pitchFamily="18" charset="0"/>
          <a:ea typeface="ＭＳ Ｐゴシック" charset="0"/>
          <a:cs typeface="+mn-cs"/>
        </a:defRPr>
      </a:lvl2pPr>
      <a:lvl3pPr marL="639763" indent="-182563" algn="l" rtl="0" eaLnBrk="0" fontAlgn="base" hangingPunct="0">
        <a:spcBef>
          <a:spcPct val="0"/>
        </a:spcBef>
        <a:spcAft>
          <a:spcPts val="600"/>
        </a:spcAft>
        <a:buClr>
          <a:srgbClr val="4A90CE"/>
        </a:buClr>
        <a:buSzPct val="75000"/>
        <a:buFont typeface="Courier New" pitchFamily="49" charset="0"/>
        <a:buChar char="o"/>
        <a:defRPr kern="1200">
          <a:solidFill>
            <a:schemeClr val="tx2"/>
          </a:solidFill>
          <a:latin typeface="Cambria" panose="02040503050406030204" pitchFamily="18" charset="0"/>
          <a:ea typeface="ＭＳ Ｐゴシック" charset="0"/>
          <a:cs typeface="+mn-cs"/>
        </a:defRPr>
      </a:lvl3pPr>
      <a:lvl4pPr marL="914400" indent="-182563" algn="l" rtl="0" eaLnBrk="0" fontAlgn="base" hangingPunct="0">
        <a:spcBef>
          <a:spcPct val="0"/>
        </a:spcBef>
        <a:spcAft>
          <a:spcPts val="600"/>
        </a:spcAft>
        <a:buClr>
          <a:srgbClr val="183A68"/>
        </a:buClr>
        <a:buFont typeface="Arial" pitchFamily="34" charset="0"/>
        <a:buChar char="•"/>
        <a:defRPr sz="1600" kern="1200">
          <a:solidFill>
            <a:schemeClr val="bg2"/>
          </a:solidFill>
          <a:latin typeface="Cambria" panose="02040503050406030204" pitchFamily="18" charset="0"/>
          <a:ea typeface="ＭＳ Ｐゴシック" charset="0"/>
          <a:cs typeface="+mn-cs"/>
        </a:defRPr>
      </a:lvl4pPr>
      <a:lvl5pPr marL="2057400" indent="-228600" algn="l" rtl="0" eaLnBrk="0" fontAlgn="base" hangingPunct="0">
        <a:spcBef>
          <a:spcPct val="0"/>
        </a:spcBef>
        <a:spcAft>
          <a:spcPts val="60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wav"/><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wav"/><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wav"/><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surveymonkey.com/r/XQFBCPD" TargetMode="External"/><Relationship Id="rId2" Type="http://schemas.microsoft.com/office/2007/relationships/media" Target="../media/media6.wav"/><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5000"/>
          <a:stretch/>
        </p:blipFill>
        <p:spPr>
          <a:xfrm>
            <a:off x="-13138" y="0"/>
            <a:ext cx="9144000" cy="4343400"/>
          </a:xfrm>
          <a:prstGeom prst="rect">
            <a:avLst/>
          </a:prstGeom>
        </p:spPr>
      </p:pic>
      <p:sp>
        <p:nvSpPr>
          <p:cNvPr id="20482" name="Text Placeholder 1"/>
          <p:cNvSpPr>
            <a:spLocks noGrp="1"/>
          </p:cNvSpPr>
          <p:nvPr>
            <p:ph type="body" sz="quarter" idx="13"/>
          </p:nvPr>
        </p:nvSpPr>
        <p:spPr>
          <a:xfrm>
            <a:off x="0" y="5353050"/>
            <a:ext cx="4711700" cy="1752600"/>
          </a:xfrm>
        </p:spPr>
        <p:txBody>
          <a:bodyPr/>
          <a:lstStyle/>
          <a:p>
            <a:pPr eaLnBrk="1" hangingPunct="1"/>
            <a:r>
              <a:rPr lang="en-US" altLang="en-US" sz="1800" dirty="0" smtClean="0">
                <a:solidFill>
                  <a:schemeClr val="bg2"/>
                </a:solidFill>
                <a:latin typeface="Calibri" panose="020F0502020204030204" pitchFamily="34" charset="0"/>
                <a:ea typeface="ＭＳ Ｐゴシック" pitchFamily="34" charset="-128"/>
                <a:cs typeface="Arial" pitchFamily="34" charset="0"/>
              </a:rPr>
              <a:t>Ellen C. Perrin, MD </a:t>
            </a:r>
          </a:p>
          <a:p>
            <a:pPr eaLnBrk="1" hangingPunct="1"/>
            <a:r>
              <a:rPr lang="en-US" altLang="en-US" sz="1800" dirty="0" smtClean="0">
                <a:solidFill>
                  <a:schemeClr val="bg2"/>
                </a:solidFill>
                <a:latin typeface="Calibri" panose="020F0502020204030204" pitchFamily="34" charset="0"/>
                <a:ea typeface="ＭＳ Ｐゴシック" pitchFamily="34" charset="-128"/>
                <a:cs typeface="Arial" pitchFamily="34" charset="0"/>
              </a:rPr>
              <a:t>R. Christopher Sheldrick, PhD</a:t>
            </a:r>
          </a:p>
          <a:p>
            <a:pPr eaLnBrk="1" hangingPunct="1"/>
            <a:r>
              <a:rPr lang="en-US" altLang="en-US" sz="1800" dirty="0" smtClean="0">
                <a:solidFill>
                  <a:schemeClr val="bg2"/>
                </a:solidFill>
                <a:latin typeface="Calibri" panose="020F0502020204030204" pitchFamily="34" charset="0"/>
                <a:ea typeface="ＭＳ Ｐゴシック" pitchFamily="34" charset="-128"/>
                <a:cs typeface="Arial" pitchFamily="34" charset="0"/>
              </a:rPr>
              <a:t>Kate Mattern, BA</a:t>
            </a:r>
          </a:p>
        </p:txBody>
      </p:sp>
      <p:sp>
        <p:nvSpPr>
          <p:cNvPr id="20483" name="Title 2"/>
          <p:cNvSpPr>
            <a:spLocks noGrp="1"/>
          </p:cNvSpPr>
          <p:nvPr>
            <p:ph type="ctrTitle"/>
          </p:nvPr>
        </p:nvSpPr>
        <p:spPr>
          <a:xfrm>
            <a:off x="-13138" y="4343400"/>
            <a:ext cx="9144000" cy="1285876"/>
          </a:xfrm>
          <a:solidFill>
            <a:schemeClr val="tx2"/>
          </a:solidFill>
        </p:spPr>
        <p:txBody>
          <a:bodyPr/>
          <a:lstStyle/>
          <a:p>
            <a:pPr eaLnBrk="1" hangingPunct="1"/>
            <a:r>
              <a:rPr lang="en-US" altLang="en-US" sz="2800" dirty="0" smtClean="0">
                <a:latin typeface="Calibri" panose="020F0502020204030204" pitchFamily="34" charset="0"/>
                <a:ea typeface="ＭＳ Ｐゴシック" pitchFamily="34" charset="-128"/>
                <a:cs typeface="Arial" pitchFamily="34" charset="0"/>
              </a:rPr>
              <a:t>Creating a SWYC Screening Plan, Part 2/5</a:t>
            </a:r>
            <a:br>
              <a:rPr lang="en-US" altLang="en-US" sz="2800" dirty="0" smtClean="0">
                <a:latin typeface="Calibri" panose="020F0502020204030204" pitchFamily="34" charset="0"/>
                <a:ea typeface="ＭＳ Ｐゴシック" pitchFamily="34" charset="-128"/>
                <a:cs typeface="Arial" pitchFamily="34" charset="0"/>
              </a:rPr>
            </a:br>
            <a:r>
              <a:rPr lang="en-US" altLang="en-US" dirty="0" smtClean="0">
                <a:latin typeface="Calibri" panose="020F0502020204030204" pitchFamily="34" charset="0"/>
                <a:ea typeface="ＭＳ Ｐゴシック" pitchFamily="34" charset="-128"/>
                <a:cs typeface="Arial" pitchFamily="34" charset="0"/>
              </a:rPr>
              <a:t>Defining your population</a:t>
            </a:r>
          </a:p>
        </p:txBody>
      </p:sp>
      <p:sp>
        <p:nvSpPr>
          <p:cNvPr id="8" name="AutoShape 6" descr="Image result for pre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267200" y="5791200"/>
            <a:ext cx="22098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r:embed="rId2">
                  <p14:trim st="403.0303"/>
                </p14:media>
              </p:ext>
            </p:extLst>
          </p:nvPr>
        </p:nvPicPr>
        <p:blipFill>
          <a:blip r:embed="rId6"/>
          <a:stretch>
            <a:fillRect/>
          </a:stretch>
        </p:blipFill>
        <p:spPr>
          <a:xfrm>
            <a:off x="8382000" y="6096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806450"/>
          </a:xfrm>
        </p:spPr>
        <p:txBody>
          <a:bodyPr/>
          <a:lstStyle/>
          <a:p>
            <a:r>
              <a:rPr lang="en-US" b="1" dirty="0" smtClean="0">
                <a:latin typeface="+mj-lt"/>
                <a:cs typeface="Arial" panose="020B0604020202020204" pitchFamily="34" charset="0"/>
              </a:rPr>
              <a:t>Define your age range</a:t>
            </a:r>
            <a:endParaRPr lang="en-US" b="1" dirty="0">
              <a:latin typeface="+mj-lt"/>
              <a:cs typeface="Arial" panose="020B0604020202020204" pitchFamily="34" charset="0"/>
            </a:endParaRPr>
          </a:p>
        </p:txBody>
      </p:sp>
      <p:sp>
        <p:nvSpPr>
          <p:cNvPr id="3" name="Content Placeholder 2"/>
          <p:cNvSpPr>
            <a:spLocks noGrp="1"/>
          </p:cNvSpPr>
          <p:nvPr>
            <p:ph idx="1"/>
          </p:nvPr>
        </p:nvSpPr>
        <p:spPr>
          <a:xfrm>
            <a:off x="152400" y="1143000"/>
            <a:ext cx="8229600" cy="4572000"/>
          </a:xfrm>
        </p:spPr>
        <p:txBody>
          <a:bodyPr>
            <a:normAutofit fontScale="85000" lnSpcReduction="20000"/>
          </a:bodyPr>
          <a:lstStyle/>
          <a:p>
            <a:pPr marL="0" indent="0">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a:t>
            </a:r>
            <a:r>
              <a:rPr lang="en-US" sz="2800" dirty="0" smtClean="0">
                <a:latin typeface="+mj-lt"/>
                <a:cs typeface="Arial" panose="020B0604020202020204" pitchFamily="34" charset="0"/>
              </a:rPr>
              <a:t>What age range will you screen? At what visits?</a:t>
            </a:r>
          </a:p>
          <a:p>
            <a:endParaRPr lang="en-US" sz="2800" dirty="0" smtClean="0">
              <a:latin typeface="+mj-lt"/>
              <a:cs typeface="Arial" panose="020B0604020202020204" pitchFamily="34" charset="0"/>
            </a:endParaRPr>
          </a:p>
          <a:p>
            <a:pPr marL="255588" lvl="3" indent="-255588">
              <a:buSzPct val="80000"/>
              <a:buFont typeface="Wingdings 3" pitchFamily="18" charset="2"/>
              <a:buChar char=""/>
            </a:pPr>
            <a:r>
              <a:rPr lang="en-US" sz="2800" dirty="0">
                <a:latin typeface="+mj-lt"/>
                <a:cs typeface="Arial" panose="020B0604020202020204" pitchFamily="34" charset="0"/>
              </a:rPr>
              <a:t>While the AAP only suggests screening at 9, 18, and 30 months, we believe that screening at every visit will be both better for your patients and easier for you. </a:t>
            </a:r>
            <a:endParaRPr lang="en-US" sz="2800" dirty="0" smtClean="0">
              <a:latin typeface="+mj-lt"/>
              <a:cs typeface="Arial" panose="020B0604020202020204" pitchFamily="34" charset="0"/>
            </a:endParaRPr>
          </a:p>
          <a:p>
            <a:endParaRPr lang="en-US" sz="2800" dirty="0" smtClean="0">
              <a:latin typeface="+mj-lt"/>
              <a:cs typeface="Arial" panose="020B0604020202020204" pitchFamily="34" charset="0"/>
            </a:endParaRPr>
          </a:p>
          <a:p>
            <a:r>
              <a:rPr lang="en-US" sz="2800" dirty="0">
                <a:latin typeface="+mj-lt"/>
                <a:cs typeface="Arial" panose="020B0604020202020204" pitchFamily="34" charset="0"/>
              </a:rPr>
              <a:t> </a:t>
            </a:r>
            <a:r>
              <a:rPr lang="en-US" sz="2800" dirty="0" smtClean="0">
                <a:latin typeface="+mj-lt"/>
                <a:cs typeface="Arial" panose="020B0604020202020204" pitchFamily="34" charset="0"/>
              </a:rPr>
              <a:t>Consider: </a:t>
            </a:r>
          </a:p>
          <a:p>
            <a:pPr lvl="3"/>
            <a:r>
              <a:rPr lang="en-US" sz="2800" dirty="0" smtClean="0">
                <a:solidFill>
                  <a:schemeClr val="bg2"/>
                </a:solidFill>
                <a:latin typeface="+mj-lt"/>
                <a:cs typeface="Arial" panose="020B0604020202020204" pitchFamily="34" charset="0"/>
              </a:rPr>
              <a:t>clinical utility</a:t>
            </a:r>
          </a:p>
          <a:p>
            <a:pPr lvl="3"/>
            <a:r>
              <a:rPr lang="en-US" sz="2800" dirty="0" smtClean="0">
                <a:solidFill>
                  <a:schemeClr val="bg2"/>
                </a:solidFill>
                <a:latin typeface="+mj-lt"/>
                <a:cs typeface="Arial" panose="020B0604020202020204" pitchFamily="34" charset="0"/>
              </a:rPr>
              <a:t>legal requirements</a:t>
            </a:r>
          </a:p>
          <a:p>
            <a:pPr lvl="3"/>
            <a:r>
              <a:rPr lang="en-US" sz="2800" dirty="0" smtClean="0">
                <a:solidFill>
                  <a:schemeClr val="bg2"/>
                </a:solidFill>
                <a:latin typeface="+mj-lt"/>
                <a:cs typeface="Arial" panose="020B0604020202020204" pitchFamily="34" charset="0"/>
              </a:rPr>
              <a:t>billing</a:t>
            </a:r>
          </a:p>
          <a:p>
            <a:pPr lvl="3"/>
            <a:r>
              <a:rPr lang="en-US" sz="2800" dirty="0" smtClean="0">
                <a:solidFill>
                  <a:schemeClr val="bg2"/>
                </a:solidFill>
                <a:latin typeface="+mj-lt"/>
                <a:cs typeface="Arial" panose="020B0604020202020204" pitchFamily="34" charset="0"/>
              </a:rPr>
              <a:t>procedural feasibility</a:t>
            </a:r>
          </a:p>
          <a:p>
            <a:pPr marL="0" indent="0">
              <a:buNone/>
            </a:pPr>
            <a:endParaRPr lang="en-US" dirty="0" smtClean="0"/>
          </a:p>
          <a:p>
            <a:pPr lvl="1"/>
            <a:endParaRPr lang="en-US" dirty="0" smtClean="0"/>
          </a:p>
          <a:p>
            <a:pPr lvl="1"/>
            <a:endParaRPr lang="en-US" dirty="0"/>
          </a:p>
          <a:p>
            <a:pPr lvl="1"/>
            <a:endParaRPr lang="en-US" dirty="0" smtClean="0"/>
          </a:p>
        </p:txBody>
      </p:sp>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2</a:t>
            </a:fld>
            <a:endParaRPr lang="en-US" alt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r:embed="rId2">
                  <p14:trim end="3320.4768"/>
                </p14:media>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9616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806450"/>
          </a:xfrm>
        </p:spPr>
        <p:txBody>
          <a:bodyPr/>
          <a:lstStyle/>
          <a:p>
            <a:r>
              <a:rPr lang="en-US" b="1" dirty="0" smtClean="0">
                <a:latin typeface="+mj-lt"/>
                <a:cs typeface="Arial" panose="020B0604020202020204" pitchFamily="34" charset="0"/>
              </a:rPr>
              <a:t>Consider screening at every visit</a:t>
            </a:r>
            <a:endParaRPr lang="en-US" b="1" dirty="0">
              <a:latin typeface="+mj-lt"/>
              <a:cs typeface="Arial" panose="020B0604020202020204" pitchFamily="34" charset="0"/>
            </a:endParaRPr>
          </a:p>
        </p:txBody>
      </p:sp>
      <p:sp>
        <p:nvSpPr>
          <p:cNvPr id="3" name="Content Placeholder 2"/>
          <p:cNvSpPr>
            <a:spLocks noGrp="1"/>
          </p:cNvSpPr>
          <p:nvPr>
            <p:ph idx="1"/>
          </p:nvPr>
        </p:nvSpPr>
        <p:spPr>
          <a:xfrm>
            <a:off x="381000" y="1295400"/>
            <a:ext cx="8458200" cy="4152900"/>
          </a:xfrm>
        </p:spPr>
        <p:txBody>
          <a:bodyPr/>
          <a:lstStyle/>
          <a:p>
            <a:r>
              <a:rPr lang="en-US" dirty="0">
                <a:latin typeface="+mn-lt"/>
                <a:cs typeface="Arial" panose="020B0604020202020204" pitchFamily="34" charset="0"/>
              </a:rPr>
              <a:t>The </a:t>
            </a:r>
            <a:r>
              <a:rPr lang="en-US" i="1" dirty="0">
                <a:latin typeface="+mn-lt"/>
                <a:cs typeface="Arial" panose="020B0604020202020204" pitchFamily="34" charset="0"/>
              </a:rPr>
              <a:t>SWYC </a:t>
            </a:r>
            <a:r>
              <a:rPr lang="en-US" dirty="0">
                <a:latin typeface="+mn-lt"/>
                <a:cs typeface="Arial" panose="020B0604020202020204" pitchFamily="34" charset="0"/>
              </a:rPr>
              <a:t>is keyed to the standard periodicity schedule up to 5 ½ years old- we suggest using it at every visit. </a:t>
            </a:r>
          </a:p>
          <a:p>
            <a:pPr lvl="1"/>
            <a:r>
              <a:rPr lang="en-US" sz="2400" dirty="0">
                <a:latin typeface="+mn-lt"/>
                <a:cs typeface="Arial" panose="020B0604020202020204" pitchFamily="34" charset="0"/>
              </a:rPr>
              <a:t>Screening becomes a routine part of care for staff and </a:t>
            </a:r>
            <a:r>
              <a:rPr lang="en-US" sz="2400" dirty="0" smtClean="0">
                <a:latin typeface="+mn-lt"/>
                <a:cs typeface="Arial" panose="020B0604020202020204" pitchFamily="34" charset="0"/>
              </a:rPr>
              <a:t>parents</a:t>
            </a:r>
          </a:p>
          <a:p>
            <a:pPr lvl="1"/>
            <a:r>
              <a:rPr lang="en-US" sz="2400" dirty="0" smtClean="0">
                <a:latin typeface="+mn-lt"/>
              </a:rPr>
              <a:t>Helps to make the </a:t>
            </a:r>
            <a:r>
              <a:rPr lang="en-US" sz="2400" dirty="0">
                <a:latin typeface="+mn-lt"/>
              </a:rPr>
              <a:t>child’s development and behavior an expected part of every well child visit</a:t>
            </a:r>
            <a:endParaRPr lang="en-US" sz="2400" dirty="0">
              <a:latin typeface="+mn-lt"/>
              <a:cs typeface="Arial" panose="020B0604020202020204" pitchFamily="34" charset="0"/>
            </a:endParaRPr>
          </a:p>
          <a:p>
            <a:pPr lvl="1"/>
            <a:r>
              <a:rPr lang="en-US" sz="2400" dirty="0">
                <a:latin typeface="+mn-lt"/>
                <a:cs typeface="Arial" panose="020B0604020202020204" pitchFamily="34" charset="0"/>
              </a:rPr>
              <a:t>Easier logistically- no figuring out who gets what</a:t>
            </a:r>
          </a:p>
          <a:p>
            <a:pPr lvl="1"/>
            <a:r>
              <a:rPr lang="en-US" sz="2400" dirty="0">
                <a:latin typeface="+mn-lt"/>
                <a:cs typeface="Arial" panose="020B0604020202020204" pitchFamily="34" charset="0"/>
              </a:rPr>
              <a:t>Frequent conversations build trust</a:t>
            </a:r>
          </a:p>
          <a:p>
            <a:pPr lvl="1"/>
            <a:r>
              <a:rPr lang="en-US" sz="2400" dirty="0">
                <a:latin typeface="+mn-lt"/>
                <a:cs typeface="Arial" panose="020B0604020202020204" pitchFamily="34" charset="0"/>
              </a:rPr>
              <a:t>Missed visits mean missed screens- but more frequent screening compensates for </a:t>
            </a:r>
            <a:r>
              <a:rPr lang="en-US" sz="2400" dirty="0" smtClean="0">
                <a:latin typeface="+mn-lt"/>
                <a:cs typeface="Arial" panose="020B0604020202020204" pitchFamily="34" charset="0"/>
              </a:rPr>
              <a:t>that</a:t>
            </a:r>
          </a:p>
          <a:p>
            <a:pPr lvl="1"/>
            <a:endParaRPr lang="en-US" sz="1200" dirty="0">
              <a:latin typeface="+mn-lt"/>
              <a:cs typeface="Arial" panose="020B0604020202020204" pitchFamily="34" charset="0"/>
            </a:endParaRPr>
          </a:p>
          <a:p>
            <a:pPr marL="0" indent="0" algn="ctr">
              <a:buNone/>
            </a:pPr>
            <a:r>
              <a:rPr lang="en-US" dirty="0" smtClean="0">
                <a:latin typeface="+mn-lt"/>
                <a:cs typeface="Arial" panose="020B0604020202020204" pitchFamily="34" charset="0"/>
              </a:rPr>
              <a:t>Benefits outweigh costs!</a:t>
            </a:r>
            <a:endParaRPr lang="en-US" dirty="0">
              <a:latin typeface="+mn-lt"/>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3</a:t>
            </a:fld>
            <a:endParaRPr lang="en-US" alt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9578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10600" cy="806450"/>
          </a:xfrm>
        </p:spPr>
        <p:txBody>
          <a:bodyPr/>
          <a:lstStyle/>
          <a:p>
            <a:r>
              <a:rPr lang="en-US" b="1" dirty="0" smtClean="0">
                <a:latin typeface="+mj-lt"/>
                <a:cs typeface="Arial" panose="020B0604020202020204" pitchFamily="34" charset="0"/>
              </a:rPr>
              <a:t>What languages will you have available?</a:t>
            </a:r>
            <a:endParaRPr lang="en-US" b="1" dirty="0">
              <a:latin typeface="+mj-lt"/>
              <a:cs typeface="Arial" panose="020B0604020202020204" pitchFamily="34" charset="0"/>
            </a:endParaRPr>
          </a:p>
        </p:txBody>
      </p:sp>
      <p:sp>
        <p:nvSpPr>
          <p:cNvPr id="3" name="Content Placeholder 2"/>
          <p:cNvSpPr>
            <a:spLocks noGrp="1"/>
          </p:cNvSpPr>
          <p:nvPr>
            <p:ph idx="1"/>
          </p:nvPr>
        </p:nvSpPr>
        <p:spPr>
          <a:xfrm>
            <a:off x="228600" y="1295400"/>
            <a:ext cx="8763000" cy="4152900"/>
          </a:xfrm>
        </p:spPr>
        <p:txBody>
          <a:bodyPr/>
          <a:lstStyle/>
          <a:p>
            <a:r>
              <a:rPr lang="en-US" dirty="0">
                <a:latin typeface="+mn-lt"/>
                <a:cs typeface="Arial" panose="020B0604020202020204" pitchFamily="34" charset="0"/>
              </a:rPr>
              <a:t>What languages does your patient population require?</a:t>
            </a:r>
          </a:p>
          <a:p>
            <a:endParaRPr lang="en-US" dirty="0" smtClean="0">
              <a:latin typeface="+mn-lt"/>
              <a:cs typeface="Arial" panose="020B0604020202020204" pitchFamily="34" charset="0"/>
            </a:endParaRPr>
          </a:p>
          <a:p>
            <a:r>
              <a:rPr lang="en-US" dirty="0" smtClean="0">
                <a:latin typeface="+mn-lt"/>
                <a:cs typeface="Arial" panose="020B0604020202020204" pitchFamily="34" charset="0"/>
              </a:rPr>
              <a:t>As of </a:t>
            </a:r>
            <a:r>
              <a:rPr lang="en-US" dirty="0">
                <a:latin typeface="+mn-lt"/>
                <a:cs typeface="Arial" panose="020B0604020202020204" pitchFamily="34" charset="0"/>
              </a:rPr>
              <a:t>November </a:t>
            </a:r>
            <a:r>
              <a:rPr lang="en-US" dirty="0" smtClean="0">
                <a:latin typeface="+mn-lt"/>
                <a:cs typeface="Arial" panose="020B0604020202020204" pitchFamily="34" charset="0"/>
              </a:rPr>
              <a:t>2016</a:t>
            </a:r>
            <a:r>
              <a:rPr lang="en-US" dirty="0">
                <a:latin typeface="+mn-lt"/>
                <a:cs typeface="Arial" panose="020B0604020202020204" pitchFamily="34" charset="0"/>
              </a:rPr>
              <a:t>:</a:t>
            </a:r>
            <a:endParaRPr lang="en-US" dirty="0" smtClean="0">
              <a:latin typeface="+mn-lt"/>
              <a:cs typeface="Arial" panose="020B0604020202020204" pitchFamily="34" charset="0"/>
            </a:endParaRPr>
          </a:p>
          <a:p>
            <a:pPr lvl="1"/>
            <a:r>
              <a:rPr lang="en-US" dirty="0" smtClean="0">
                <a:latin typeface="+mn-lt"/>
                <a:cs typeface="Arial" panose="020B0604020202020204" pitchFamily="34" charset="0"/>
              </a:rPr>
              <a:t>SWYC is available in English, Spanish, Portuguese, Burmese and Nepali</a:t>
            </a:r>
          </a:p>
          <a:p>
            <a:pPr lvl="1"/>
            <a:r>
              <a:rPr lang="en-US" dirty="0" smtClean="0">
                <a:latin typeface="+mn-lt"/>
                <a:cs typeface="Arial" panose="020B0604020202020204" pitchFamily="34" charset="0"/>
              </a:rPr>
              <a:t>Yoruba</a:t>
            </a:r>
            <a:r>
              <a:rPr lang="en-US" dirty="0">
                <a:latin typeface="+mn-lt"/>
                <a:cs typeface="Arial" panose="020B0604020202020204" pitchFamily="34" charset="0"/>
              </a:rPr>
              <a:t>, Arabic, French, Khmer, and Haitian </a:t>
            </a:r>
            <a:r>
              <a:rPr lang="en-US" dirty="0" smtClean="0">
                <a:latin typeface="+mn-lt"/>
                <a:cs typeface="Arial" panose="020B0604020202020204" pitchFamily="34" charset="0"/>
              </a:rPr>
              <a:t>Creole translations are in-process</a:t>
            </a:r>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4</a:t>
            </a:fld>
            <a:endParaRPr lang="en-US" altLang="en-US"/>
          </a:p>
        </p:txBody>
      </p:sp>
      <p:pic>
        <p:nvPicPr>
          <p:cNvPr id="6" name="Audio 5">
            <a:hlinkClick r:id="" action="ppaction://media"/>
          </p:cNvPr>
          <p:cNvPicPr>
            <a:picLocks noChangeAspect="1"/>
          </p:cNvPicPr>
          <p:nvPr>
            <a:audioFile r:link="rId1"/>
            <p:extLst>
              <p:ext uri="{DAA4B4D4-6D71-4841-9C94-3DE7FCFB9230}">
                <p14:media xmlns:p14="http://schemas.microsoft.com/office/powerpoint/2010/main" r:embed="rId2">
                  <p14:trim st="1065.0367" end="3884.2515"/>
                </p14:media>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6761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806450"/>
          </a:xfrm>
        </p:spPr>
        <p:txBody>
          <a:bodyPr/>
          <a:lstStyle/>
          <a:p>
            <a:r>
              <a:rPr lang="en-US" b="1" dirty="0" smtClean="0">
                <a:latin typeface="+mj-lt"/>
                <a:cs typeface="Arial" panose="020B0604020202020204" pitchFamily="34" charset="0"/>
              </a:rPr>
              <a:t>Language logistics</a:t>
            </a:r>
            <a:endParaRPr lang="en-US" b="1" dirty="0">
              <a:latin typeface="+mj-lt"/>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mn-lt"/>
                <a:cs typeface="Arial" panose="020B0604020202020204" pitchFamily="34" charset="0"/>
              </a:rPr>
              <a:t>Note that validation research has only been completed on the English forms. Spanish research is underway, but scoring should be interpreted with caution for non-English </a:t>
            </a:r>
            <a:r>
              <a:rPr lang="en-US" dirty="0" smtClean="0">
                <a:latin typeface="+mn-lt"/>
                <a:cs typeface="Arial" panose="020B0604020202020204" pitchFamily="34" charset="0"/>
              </a:rPr>
              <a:t>forms</a:t>
            </a:r>
          </a:p>
          <a:p>
            <a:endParaRPr lang="en-US" dirty="0" smtClean="0">
              <a:latin typeface="+mn-lt"/>
              <a:cs typeface="Arial" panose="020B0604020202020204" pitchFamily="34" charset="0"/>
            </a:endParaRPr>
          </a:p>
          <a:p>
            <a:r>
              <a:rPr lang="en-US" dirty="0">
                <a:latin typeface="+mn-lt"/>
                <a:cs typeface="Arial" panose="020B0604020202020204" pitchFamily="34" charset="0"/>
              </a:rPr>
              <a:t> </a:t>
            </a:r>
            <a:r>
              <a:rPr lang="en-US" dirty="0" smtClean="0">
                <a:latin typeface="+mn-lt"/>
                <a:cs typeface="Arial" panose="020B0604020202020204" pitchFamily="34" charset="0"/>
              </a:rPr>
              <a:t>Consider what you will do when a) the needed language is not available or b) there are issues with literacy, in any language</a:t>
            </a:r>
            <a:endParaRPr lang="en-US" dirty="0">
              <a:latin typeface="+mn-lt"/>
            </a:endParaRPr>
          </a:p>
        </p:txBody>
      </p:sp>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5</a:t>
            </a:fld>
            <a:endParaRPr lang="en-US" alt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r:embed="rId2">
                  <p14:trim st="1382.5298" end="1701.5744"/>
                </p14:media>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2901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250980" y="2286000"/>
            <a:ext cx="3134649" cy="3124200"/>
          </a:xfrm>
        </p:spPr>
      </p:pic>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6</a:t>
            </a:fld>
            <a:endParaRPr lang="en-US" altLang="en-US"/>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r:embed="rId2">
                  <p14:trim st="1999.4272" end="1113.3176"/>
                </p14:media>
              </p:ext>
            </p:extLst>
          </p:nvPr>
        </p:nvPicPr>
        <p:blipFill>
          <a:blip r:embed="rId6"/>
          <a:stretch>
            <a:fillRect/>
          </a:stretch>
        </p:blipFill>
        <p:spPr>
          <a:xfrm>
            <a:off x="8382000" y="6096000"/>
            <a:ext cx="609600" cy="609600"/>
          </a:xfrm>
          <a:prstGeom prst="rect">
            <a:avLst/>
          </a:prstGeom>
        </p:spPr>
      </p:pic>
      <p:sp>
        <p:nvSpPr>
          <p:cNvPr id="3" name="TextBox 2"/>
          <p:cNvSpPr txBox="1"/>
          <p:nvPr/>
        </p:nvSpPr>
        <p:spPr>
          <a:xfrm>
            <a:off x="304800" y="1828800"/>
            <a:ext cx="4724400" cy="2677656"/>
          </a:xfrm>
          <a:prstGeom prst="rect">
            <a:avLst/>
          </a:prstGeom>
          <a:noFill/>
        </p:spPr>
        <p:txBody>
          <a:bodyPr wrap="square" rtlCol="0">
            <a:spAutoFit/>
          </a:bodyPr>
          <a:lstStyle/>
          <a:p>
            <a:r>
              <a:rPr lang="en-US" sz="2400" dirty="0">
                <a:solidFill>
                  <a:schemeClr val="bg2"/>
                </a:solidFill>
                <a:latin typeface="+mj-lt"/>
              </a:rPr>
              <a:t>We’d appreciate your feedback on this </a:t>
            </a:r>
            <a:r>
              <a:rPr lang="en-US" sz="2400" dirty="0" err="1">
                <a:solidFill>
                  <a:schemeClr val="bg2"/>
                </a:solidFill>
                <a:latin typeface="+mj-lt"/>
              </a:rPr>
              <a:t>P</a:t>
            </a:r>
            <a:r>
              <a:rPr lang="en-US" sz="2400" dirty="0" err="1" smtClean="0">
                <a:solidFill>
                  <a:schemeClr val="bg2"/>
                </a:solidFill>
                <a:latin typeface="+mj-lt"/>
              </a:rPr>
              <a:t>owerpoint</a:t>
            </a:r>
            <a:r>
              <a:rPr lang="en-US" sz="2400" dirty="0">
                <a:solidFill>
                  <a:schemeClr val="bg2"/>
                </a:solidFill>
                <a:latin typeface="+mj-lt"/>
              </a:rPr>
              <a:t>!</a:t>
            </a:r>
          </a:p>
          <a:p>
            <a:endParaRPr lang="en-US" sz="2400" dirty="0">
              <a:solidFill>
                <a:schemeClr val="bg2"/>
              </a:solidFill>
              <a:latin typeface="+mj-lt"/>
            </a:endParaRPr>
          </a:p>
          <a:p>
            <a:r>
              <a:rPr lang="en-US" sz="2400" dirty="0">
                <a:solidFill>
                  <a:schemeClr val="bg2"/>
                </a:solidFill>
                <a:latin typeface="+mj-lt"/>
              </a:rPr>
              <a:t>Answer two quick satisfaction questions here</a:t>
            </a:r>
            <a:r>
              <a:rPr lang="en-US" sz="2400" dirty="0" smtClean="0">
                <a:solidFill>
                  <a:schemeClr val="bg2"/>
                </a:solidFill>
                <a:latin typeface="+mj-lt"/>
              </a:rPr>
              <a:t>:</a:t>
            </a:r>
            <a:r>
              <a:rPr lang="en-US" sz="2400" u="sng" dirty="0">
                <a:latin typeface="+mj-lt"/>
                <a:hlinkClick r:id="rId7"/>
              </a:rPr>
              <a:t> https://www.surveymonkey.com/r/XQFBCPD</a:t>
            </a:r>
            <a:endParaRPr lang="en-US" sz="2400" dirty="0">
              <a:latin typeface="+mj-lt"/>
            </a:endParaRPr>
          </a:p>
        </p:txBody>
      </p:sp>
    </p:spTree>
    <p:extLst>
      <p:ext uri="{BB962C8B-B14F-4D97-AF65-F5344CB8AC3E}">
        <p14:creationId xmlns:p14="http://schemas.microsoft.com/office/powerpoint/2010/main" val="26511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1_Office Theme">
  <a:themeElements>
    <a:clrScheme name="TMC Theme">
      <a:dk1>
        <a:sysClr val="windowText" lastClr="000000"/>
      </a:dk1>
      <a:lt1>
        <a:sysClr val="window" lastClr="FFFFFF"/>
      </a:lt1>
      <a:dk2>
        <a:srgbClr val="4A90CE"/>
      </a:dk2>
      <a:lt2>
        <a:srgbClr val="183A68"/>
      </a:lt2>
      <a:accent1>
        <a:srgbClr val="FFFFFF"/>
      </a:accent1>
      <a:accent2>
        <a:srgbClr val="808080"/>
      </a:accent2>
      <a:accent3>
        <a:srgbClr val="2B446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MC Theme">
      <a:dk1>
        <a:sysClr val="windowText" lastClr="000000"/>
      </a:dk1>
      <a:lt1>
        <a:sysClr val="window" lastClr="FFFFFF"/>
      </a:lt1>
      <a:dk2>
        <a:srgbClr val="4A90CE"/>
      </a:dk2>
      <a:lt2>
        <a:srgbClr val="183A68"/>
      </a:lt2>
      <a:accent1>
        <a:srgbClr val="FFFFFF"/>
      </a:accent1>
      <a:accent2>
        <a:srgbClr val="808080"/>
      </a:accent2>
      <a:accent3>
        <a:srgbClr val="2B446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68512</TotalTime>
  <Words>882</Words>
  <Application>Microsoft Office PowerPoint</Application>
  <PresentationFormat>On-screen Show (4:3)</PresentationFormat>
  <Paragraphs>63</Paragraphs>
  <Slides>6</Slides>
  <Notes>6</Notes>
  <HiddenSlides>0</HiddenSlides>
  <MMClips>6</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1_Office Theme</vt:lpstr>
      <vt:lpstr>2_Office Theme</vt:lpstr>
      <vt:lpstr>Creating a SWYC Screening Plan, Part 2/5 Defining your population</vt:lpstr>
      <vt:lpstr>Define your age range</vt:lpstr>
      <vt:lpstr>Consider screening at every visit</vt:lpstr>
      <vt:lpstr>What languages will you have available?</vt:lpstr>
      <vt:lpstr>Language logistics</vt:lpstr>
      <vt:lpstr>PowerPoint Presentation</vt:lpstr>
    </vt:vector>
  </TitlesOfParts>
  <Company>뿿죐뿿젰뿿��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Floating Hospital for Children:  Title goes here</dc:title>
  <dc:creator>Lori Salmeri</dc:creator>
  <cp:lastModifiedBy>Mattern</cp:lastModifiedBy>
  <cp:revision>359</cp:revision>
  <cp:lastPrinted>2016-10-27T13:29:36Z</cp:lastPrinted>
  <dcterms:created xsi:type="dcterms:W3CDTF">2008-02-20T04:28:07Z</dcterms:created>
  <dcterms:modified xsi:type="dcterms:W3CDTF">2017-01-23T17:29:32Z</dcterms:modified>
</cp:coreProperties>
</file>