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1" r:id="rId1"/>
    <p:sldMasterId id="2147483699" r:id="rId2"/>
  </p:sldMasterIdLst>
  <p:notesMasterIdLst>
    <p:notesMasterId r:id="rId10"/>
  </p:notesMasterIdLst>
  <p:handoutMasterIdLst>
    <p:handoutMasterId r:id="rId11"/>
  </p:handoutMasterIdLst>
  <p:sldIdLst>
    <p:sldId id="441" r:id="rId3"/>
    <p:sldId id="816" r:id="rId4"/>
    <p:sldId id="776" r:id="rId5"/>
    <p:sldId id="815" r:id="rId6"/>
    <p:sldId id="780" r:id="rId7"/>
    <p:sldId id="777" r:id="rId8"/>
    <p:sldId id="817" r:id="rId9"/>
  </p:sldIdLst>
  <p:sldSz cx="9144000" cy="6858000" type="screen4x3"/>
  <p:notesSz cx="6954838" cy="9240838"/>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C09"/>
    <a:srgbClr val="33CCFF"/>
    <a:srgbClr val="FF5050"/>
    <a:srgbClr val="3399FF"/>
    <a:srgbClr val="4ABBD6"/>
    <a:srgbClr val="2792AB"/>
    <a:srgbClr val="C999D1"/>
    <a:srgbClr val="0066CC"/>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67" autoAdjust="0"/>
    <p:restoredTop sz="75946" autoAdjust="0"/>
  </p:normalViewPr>
  <p:slideViewPr>
    <p:cSldViewPr>
      <p:cViewPr varScale="1">
        <p:scale>
          <a:sx n="69" d="100"/>
          <a:sy n="69" d="100"/>
        </p:scale>
        <p:origin x="-1884" y="-102"/>
      </p:cViewPr>
      <p:guideLst>
        <p:guide orient="horz" pos="2160"/>
        <p:guide pos="2880"/>
      </p:guideLst>
    </p:cSldViewPr>
  </p:slideViewPr>
  <p:outlineViewPr>
    <p:cViewPr>
      <p:scale>
        <a:sx n="33" d="100"/>
        <a:sy n="33" d="100"/>
      </p:scale>
      <p:origin x="0" y="0"/>
    </p:cViewPr>
  </p:outlineViewPr>
  <p:notesTextViewPr>
    <p:cViewPr>
      <p:scale>
        <a:sx n="1" d="1"/>
        <a:sy n="1" d="1"/>
      </p:scale>
      <p:origin x="0" y="348"/>
    </p:cViewPr>
  </p:notesTextViewPr>
  <p:sorterViewPr>
    <p:cViewPr>
      <p:scale>
        <a:sx n="200" d="100"/>
        <a:sy n="200" d="100"/>
      </p:scale>
      <p:origin x="0" y="648"/>
    </p:cViewPr>
  </p:sorterViewPr>
  <p:notesViewPr>
    <p:cSldViewPr>
      <p:cViewPr varScale="1">
        <p:scale>
          <a:sx n="78" d="100"/>
          <a:sy n="78" d="100"/>
        </p:scale>
        <p:origin x="-1980" y="-1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5" name="Rectangle 3"/>
          <p:cNvSpPr>
            <a:spLocks noGrp="1" noChangeArrowheads="1"/>
          </p:cNvSpPr>
          <p:nvPr>
            <p:ph type="dt" sz="quarter"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74756" name="Rectangle 4"/>
          <p:cNvSpPr>
            <a:spLocks noGrp="1" noChangeArrowheads="1"/>
          </p:cNvSpPr>
          <p:nvPr>
            <p:ph type="ftr" sz="quarter" idx="2"/>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7" name="Rectangle 5"/>
          <p:cNvSpPr>
            <a:spLocks noGrp="1" noChangeArrowheads="1"/>
          </p:cNvSpPr>
          <p:nvPr>
            <p:ph type="sldNum" sz="quarter" idx="3"/>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F1F3D327-ACD9-4C17-A3A8-99A666994DFC}" type="slidenum">
              <a:rPr lang="en-US" altLang="en-US"/>
              <a:pPr>
                <a:defRPr/>
              </a:pPr>
              <a:t>‹#›</a:t>
            </a:fld>
            <a:endParaRPr lang="en-US" altLang="en-US"/>
          </a:p>
        </p:txBody>
      </p:sp>
    </p:spTree>
    <p:extLst>
      <p:ext uri="{BB962C8B-B14F-4D97-AF65-F5344CB8AC3E}">
        <p14:creationId xmlns:p14="http://schemas.microsoft.com/office/powerpoint/2010/main" val="364664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1" name="Rectangle 3"/>
          <p:cNvSpPr>
            <a:spLocks noGrp="1" noChangeArrowheads="1"/>
          </p:cNvSpPr>
          <p:nvPr>
            <p:ph type="dt"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114692" name="Rectangle 4"/>
          <p:cNvSpPr>
            <a:spLocks noGrp="1" noRot="1" noChangeAspect="1" noChangeArrowheads="1" noTextEdit="1"/>
          </p:cNvSpPr>
          <p:nvPr>
            <p:ph type="sldImg" idx="2"/>
          </p:nvPr>
        </p:nvSpPr>
        <p:spPr bwMode="auto">
          <a:xfrm>
            <a:off x="1168400" y="693738"/>
            <a:ext cx="4619625"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8688" y="4389438"/>
            <a:ext cx="5097462"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5" name="Rectangle 7"/>
          <p:cNvSpPr>
            <a:spLocks noGrp="1" noChangeArrowheads="1"/>
          </p:cNvSpPr>
          <p:nvPr>
            <p:ph type="sldNum" sz="quarter" idx="5"/>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4799E76C-B904-4607-8320-2EEE8F951883}" type="slidenum">
              <a:rPr lang="en-US" altLang="en-US"/>
              <a:pPr>
                <a:defRPr/>
              </a:pPr>
              <a:t>‹#›</a:t>
            </a:fld>
            <a:endParaRPr lang="en-US" altLang="en-US"/>
          </a:p>
        </p:txBody>
      </p:sp>
    </p:spTree>
    <p:extLst>
      <p:ext uri="{BB962C8B-B14F-4D97-AF65-F5344CB8AC3E}">
        <p14:creationId xmlns:p14="http://schemas.microsoft.com/office/powerpoint/2010/main" val="3948563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theswyc@gmail.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11571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Arial" pitchFamily="34" charset="0"/>
                <a:ea typeface="ＭＳ Ｐゴシック" pitchFamily="34" charset="-128"/>
              </a:defRPr>
            </a:lvl1pPr>
            <a:lvl2pPr marL="742950" indent="-285750" defTabSz="925513" eaLnBrk="0" hangingPunct="0">
              <a:spcBef>
                <a:spcPct val="30000"/>
              </a:spcBef>
              <a:defRPr sz="1200">
                <a:solidFill>
                  <a:schemeClr val="tx1"/>
                </a:solidFill>
                <a:latin typeface="Arial" pitchFamily="34" charset="0"/>
                <a:ea typeface="ＭＳ Ｐゴシック" pitchFamily="34" charset="-128"/>
              </a:defRPr>
            </a:lvl2pPr>
            <a:lvl3pPr marL="1143000" indent="-228600" defTabSz="925513" eaLnBrk="0" hangingPunct="0">
              <a:spcBef>
                <a:spcPct val="30000"/>
              </a:spcBef>
              <a:defRPr sz="1200">
                <a:solidFill>
                  <a:schemeClr val="tx1"/>
                </a:solidFill>
                <a:latin typeface="Arial" pitchFamily="34" charset="0"/>
                <a:ea typeface="ＭＳ Ｐゴシック" pitchFamily="34" charset="-128"/>
              </a:defRPr>
            </a:lvl3pPr>
            <a:lvl4pPr marL="1600200" indent="-228600" defTabSz="925513" eaLnBrk="0" hangingPunct="0">
              <a:spcBef>
                <a:spcPct val="30000"/>
              </a:spcBef>
              <a:defRPr sz="1200">
                <a:solidFill>
                  <a:schemeClr val="tx1"/>
                </a:solidFill>
                <a:latin typeface="Arial" pitchFamily="34" charset="0"/>
                <a:ea typeface="ＭＳ Ｐゴシック" pitchFamily="34" charset="-128"/>
              </a:defRPr>
            </a:lvl4pPr>
            <a:lvl5pPr marL="2057400" indent="-228600" defTabSz="925513" eaLnBrk="0" hangingPunct="0">
              <a:spcBef>
                <a:spcPct val="30000"/>
              </a:spcBef>
              <a:defRPr sz="1200">
                <a:solidFill>
                  <a:schemeClr val="tx1"/>
                </a:solidFill>
                <a:latin typeface="Arial" pitchFamily="34"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45024145-662B-4B15-9B4B-664729D0F89F}" type="slidenum">
              <a:rPr lang="en-US" altLang="en-US" smtClean="0">
                <a:solidFill>
                  <a:srgbClr val="000000"/>
                </a:solidFill>
              </a:rPr>
              <a:pPr>
                <a:spcBef>
                  <a:spcPct val="0"/>
                </a:spcBef>
              </a:pPr>
              <a:t>1</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three basic ways that practices implement the SWYC-</a:t>
            </a:r>
            <a:r>
              <a:rPr lang="en-US" baseline="0" dirty="0" smtClean="0"/>
              <a:t> in an entirely pen and paper system, an entirely electronic system, or in a combination of the two (for example, administering forms on paper but then entering the data into an electronic system). There is a lot of variation within each general category.</a:t>
            </a:r>
          </a:p>
          <a:p>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2</a:t>
            </a:fld>
            <a:endParaRPr lang="en-US" altLang="en-US"/>
          </a:p>
        </p:txBody>
      </p:sp>
    </p:spTree>
    <p:extLst>
      <p:ext uri="{BB962C8B-B14F-4D97-AF65-F5344CB8AC3E}">
        <p14:creationId xmlns:p14="http://schemas.microsoft.com/office/powerpoint/2010/main" val="217835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Paper forms have some advantages. There are no computerized systems to break down, and the process is intuitive for parents. While it doesn’t happen a lot, we do make updates to the SWYC occasionally, and it is easy to update a paper-based system with new forms.</a:t>
            </a:r>
          </a:p>
          <a:p>
            <a:endParaRPr lang="en-US" baseline="0" dirty="0" smtClean="0"/>
          </a:p>
          <a:p>
            <a:r>
              <a:rPr lang="en-US" baseline="0" dirty="0" smtClean="0"/>
              <a:t>On the negative side, using an entirely paper-based system means that there is more staff work to do, like calculating age to select the appropriate form and scoring.</a:t>
            </a:r>
          </a:p>
          <a:p>
            <a:endParaRPr lang="en-US" baseline="0" dirty="0" smtClean="0"/>
          </a:p>
          <a:p>
            <a:r>
              <a:rPr lang="en-US" baseline="0" dirty="0" smtClean="0"/>
              <a:t>If you do go with a paper-based system, it is worth taking the time to think through how you will store your forms and how you will make it clear to staff what age range each form covers.</a:t>
            </a:r>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3</a:t>
            </a:fld>
            <a:endParaRPr lang="en-US" altLang="en-US"/>
          </a:p>
        </p:txBody>
      </p:sp>
    </p:spTree>
    <p:extLst>
      <p:ext uri="{BB962C8B-B14F-4D97-AF65-F5344CB8AC3E}">
        <p14:creationId xmlns:p14="http://schemas.microsoft.com/office/powerpoint/2010/main" val="402760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simple mechanics of how your print outs are organized can really make or break your screening system. A practice</a:t>
            </a:r>
            <a:r>
              <a:rPr lang="en-US" baseline="0" dirty="0" smtClean="0"/>
              <a:t> partner in the greater </a:t>
            </a:r>
            <a:r>
              <a:rPr lang="en-US" baseline="0" smtClean="0"/>
              <a:t>Boston area, for </a:t>
            </a:r>
            <a:r>
              <a:rPr lang="en-US" baseline="0" dirty="0" smtClean="0"/>
              <a:t>instance, created a multi-compartment organizer labeled with the age range for each form. It makes it easy to pick the correct form, and when forms are running low, that is also visible at a glance.  You could also consider using different colored paper for different ages.</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4</a:t>
            </a:fld>
            <a:endParaRPr lang="en-US" altLang="en-US"/>
          </a:p>
        </p:txBody>
      </p:sp>
    </p:spTree>
    <p:extLst>
      <p:ext uri="{BB962C8B-B14F-4D97-AF65-F5344CB8AC3E}">
        <p14:creationId xmlns:p14="http://schemas.microsoft.com/office/powerpoint/2010/main" val="155198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Electronic systems also have pros and cons. There is more opportunity for glitches with equipment, and maintaining </a:t>
            </a:r>
            <a:r>
              <a:rPr lang="en-US" baseline="0" dirty="0" err="1" smtClean="0"/>
              <a:t>ipads</a:t>
            </a:r>
            <a:r>
              <a:rPr lang="en-US" baseline="0" dirty="0" smtClean="0"/>
              <a:t> or kiosk computers can be expensive. However, electronic systems do take a lot of the work out of administering screening- these systems can automatically calculate age and select the appropriate form, score forms, and present results longitudinally to providers.</a:t>
            </a:r>
          </a:p>
          <a:p>
            <a:endParaRPr lang="en-US" baseline="0" dirty="0" smtClean="0"/>
          </a:p>
          <a:p>
            <a:r>
              <a:rPr lang="en-US" baseline="0" dirty="0" smtClean="0"/>
              <a:t>If parents will be completing the SWYC electronically, you’ll similarly want to think through how you will create that build and what technology is needed. </a:t>
            </a:r>
          </a:p>
          <a:p>
            <a:endParaRPr lang="en-US" baseline="0" dirty="0" smtClean="0"/>
          </a:p>
          <a:p>
            <a:r>
              <a:rPr lang="en-US" baseline="0" dirty="0" smtClean="0"/>
              <a:t>As of this recording in November 2016, most of the SWYC Milestones are available in EPIC’s foundation build. If you are interested in accessing the parts of the SWYC that are available in Epic, contact your Epic rep. We anticipate that the rest of the SWYC will be available in Epic’s foundation build sometime in the spring of 2017.</a:t>
            </a:r>
          </a:p>
          <a:p>
            <a:endParaRPr lang="en-US" baseline="0" dirty="0" smtClean="0"/>
          </a:p>
          <a:p>
            <a:r>
              <a:rPr lang="en-US" sz="1200" kern="1200" dirty="0" smtClean="0">
                <a:solidFill>
                  <a:schemeClr val="tx1"/>
                </a:solidFill>
                <a:latin typeface="Arial" charset="0"/>
                <a:ea typeface="ＭＳ Ｐゴシック" pitchFamily="34" charset="-128"/>
                <a:cs typeface="+mn-cs"/>
              </a:rPr>
              <a:t>Most users do not need a license to incorporate the SWYC into an electronic system, but some large or corporate users may. Consult our website for more information and email us at </a:t>
            </a:r>
            <a:r>
              <a:rPr lang="en-US" sz="1200" kern="1200" dirty="0" smtClean="0">
                <a:solidFill>
                  <a:schemeClr val="tx1"/>
                </a:solidFill>
                <a:latin typeface="Arial" charset="0"/>
                <a:ea typeface="ＭＳ Ｐゴシック" pitchFamily="34" charset="-128"/>
                <a:cs typeface="+mn-cs"/>
                <a:hlinkClick r:id="rId3"/>
              </a:rPr>
              <a:t>theswyc@gmail.com</a:t>
            </a:r>
            <a:r>
              <a:rPr lang="en-US" sz="1200" kern="1200" dirty="0" smtClean="0">
                <a:solidFill>
                  <a:schemeClr val="tx1"/>
                </a:solidFill>
                <a:latin typeface="Arial" charset="0"/>
                <a:ea typeface="ＭＳ Ｐゴシック" pitchFamily="34" charset="-128"/>
                <a:cs typeface="+mn-cs"/>
              </a:rPr>
              <a:t> if you are not sure whether or not your build requires a license</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5</a:t>
            </a:fld>
            <a:endParaRPr lang="en-US" altLang="en-US"/>
          </a:p>
        </p:txBody>
      </p:sp>
    </p:spTree>
    <p:extLst>
      <p:ext uri="{BB962C8B-B14F-4D97-AF65-F5344CB8AC3E}">
        <p14:creationId xmlns:p14="http://schemas.microsoft.com/office/powerpoint/2010/main" val="237927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a:t>
            </a:r>
            <a:r>
              <a:rPr lang="en-US" baseline="0" dirty="0" smtClean="0"/>
              <a:t> parent completes the SWYC is one question, and how the SWYC is scored and results are stored are another. If the SWYC is completed electronically, will the results be automatically scored? Will the data be automatically added to the chart? If the SWYC is completed on paper, how will that information be entered into the chart? Think through not only how the SWYC will be administered, but how the information will ultimately be entered into the patient’s documentation.</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6</a:t>
            </a:fld>
            <a:endParaRPr lang="en-US" altLang="en-US"/>
          </a:p>
        </p:txBody>
      </p:sp>
    </p:spTree>
    <p:extLst>
      <p:ext uri="{BB962C8B-B14F-4D97-AF65-F5344CB8AC3E}">
        <p14:creationId xmlns:p14="http://schemas.microsoft.com/office/powerpoint/2010/main" val="374121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listening. You</a:t>
            </a:r>
            <a:r>
              <a:rPr lang="en-US" baseline="0" dirty="0" smtClean="0"/>
              <a:t> may wish to c</a:t>
            </a:r>
            <a:r>
              <a:rPr lang="en-US" dirty="0" smtClean="0"/>
              <a:t>ontinue to part four of this series to learn about assigning roles</a:t>
            </a:r>
            <a:r>
              <a:rPr lang="en-US" baseline="0" dirty="0" smtClean="0"/>
              <a:t> and training your staff.</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7</a:t>
            </a:fld>
            <a:endParaRPr lang="en-US" altLang="en-US"/>
          </a:p>
        </p:txBody>
      </p:sp>
    </p:spTree>
    <p:extLst>
      <p:ext uri="{BB962C8B-B14F-4D97-AF65-F5344CB8AC3E}">
        <p14:creationId xmlns:p14="http://schemas.microsoft.com/office/powerpoint/2010/main" val="182717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C991F894-D5DB-4D69-AEDD-0E3A2F4214F3}" type="slidenum">
              <a:rPr lang="en-US"/>
              <a:pPr>
                <a:defRPr/>
              </a:pPr>
              <a:t>‹#›</a:t>
            </a:fld>
            <a:endParaRPr lang="en-US"/>
          </a:p>
        </p:txBody>
      </p:sp>
    </p:spTree>
    <p:extLst>
      <p:ext uri="{BB962C8B-B14F-4D97-AF65-F5344CB8AC3E}">
        <p14:creationId xmlns:p14="http://schemas.microsoft.com/office/powerpoint/2010/main" val="414931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FCDDB787-BCC1-45EB-962D-5AB00160E37B}" type="slidenum">
              <a:rPr lang="en-US"/>
              <a:pPr>
                <a:defRPr/>
              </a:pPr>
              <a:t>‹#›</a:t>
            </a:fld>
            <a:endParaRPr lang="en-US"/>
          </a:p>
        </p:txBody>
      </p:sp>
    </p:spTree>
    <p:extLst>
      <p:ext uri="{BB962C8B-B14F-4D97-AF65-F5344CB8AC3E}">
        <p14:creationId xmlns:p14="http://schemas.microsoft.com/office/powerpoint/2010/main" val="342255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eaLnBrk="1" hangingPunct="1">
              <a:defRPr/>
            </a:lvl1pPr>
          </a:lstStyle>
          <a:p>
            <a:pPr>
              <a:defRPr/>
            </a:pPr>
            <a:endParaRPr lang="en-US"/>
          </a:p>
        </p:txBody>
      </p:sp>
      <p:sp>
        <p:nvSpPr>
          <p:cNvPr id="4"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1AF3FA91-725C-4254-8AC5-9B720E5B724B}" type="slidenum">
              <a:rPr lang="en-US"/>
              <a:pPr>
                <a:defRPr/>
              </a:pPr>
              <a:t>‹#›</a:t>
            </a:fld>
            <a:endParaRPr lang="en-US"/>
          </a:p>
        </p:txBody>
      </p:sp>
    </p:spTree>
    <p:extLst>
      <p:ext uri="{BB962C8B-B14F-4D97-AF65-F5344CB8AC3E}">
        <p14:creationId xmlns:p14="http://schemas.microsoft.com/office/powerpoint/2010/main" val="169377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1" hangingPunct="1">
              <a:defRPr/>
            </a:lvl1pPr>
          </a:lstStyle>
          <a:p>
            <a:pPr>
              <a:defRPr/>
            </a:pPr>
            <a:endParaRPr lang="en-US"/>
          </a:p>
        </p:txBody>
      </p:sp>
      <p:sp>
        <p:nvSpPr>
          <p:cNvPr id="3"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D7A3BE3A-0F0B-4AEB-BCF4-5B943B3870B9}" type="slidenum">
              <a:rPr lang="en-US"/>
              <a:pPr>
                <a:defRPr/>
              </a:pPr>
              <a:t>‹#›</a:t>
            </a:fld>
            <a:endParaRPr lang="en-US"/>
          </a:p>
        </p:txBody>
      </p:sp>
    </p:spTree>
    <p:extLst>
      <p:ext uri="{BB962C8B-B14F-4D97-AF65-F5344CB8AC3E}">
        <p14:creationId xmlns:p14="http://schemas.microsoft.com/office/powerpoint/2010/main" val="309348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5DF2FA6-71AA-46DE-906F-1ED3DD04D1C6}" type="slidenum">
              <a:rPr lang="en-US" altLang="en-US"/>
              <a:pPr>
                <a:defRPr/>
              </a:pPr>
              <a:t>‹#›</a:t>
            </a:fld>
            <a:endParaRPr lang="en-US" altLang="en-US"/>
          </a:p>
        </p:txBody>
      </p:sp>
    </p:spTree>
    <p:extLst>
      <p:ext uri="{BB962C8B-B14F-4D97-AF65-F5344CB8AC3E}">
        <p14:creationId xmlns:p14="http://schemas.microsoft.com/office/powerpoint/2010/main" val="360282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7ED9448-690F-4C59-81B9-1864EF866548}" type="slidenum">
              <a:rPr lang="en-US" altLang="en-US"/>
              <a:pPr>
                <a:defRPr/>
              </a:pPr>
              <a:t>‹#›</a:t>
            </a:fld>
            <a:endParaRPr lang="en-US" altLang="en-US"/>
          </a:p>
        </p:txBody>
      </p:sp>
    </p:spTree>
    <p:extLst>
      <p:ext uri="{BB962C8B-B14F-4D97-AF65-F5344CB8AC3E}">
        <p14:creationId xmlns:p14="http://schemas.microsoft.com/office/powerpoint/2010/main" val="399819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74D06F86-67BE-47D9-86AA-106DBFED13DB}" type="slidenum">
              <a:rPr lang="en-US" altLang="en-US"/>
              <a:pPr>
                <a:defRPr/>
              </a:pPr>
              <a:t>‹#›</a:t>
            </a:fld>
            <a:endParaRPr lang="en-US" altLang="en-US"/>
          </a:p>
        </p:txBody>
      </p:sp>
    </p:spTree>
    <p:extLst>
      <p:ext uri="{BB962C8B-B14F-4D97-AF65-F5344CB8AC3E}">
        <p14:creationId xmlns:p14="http://schemas.microsoft.com/office/powerpoint/2010/main" val="310619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84A0B127-E65F-4A5C-84CA-B5C782EAE522}" type="slidenum">
              <a:rPr lang="en-US" altLang="en-US"/>
              <a:pPr>
                <a:defRPr/>
              </a:pPr>
              <a:t>‹#›</a:t>
            </a:fld>
            <a:endParaRPr lang="en-US" altLang="en-US"/>
          </a:p>
        </p:txBody>
      </p:sp>
    </p:spTree>
    <p:extLst>
      <p:ext uri="{BB962C8B-B14F-4D97-AF65-F5344CB8AC3E}">
        <p14:creationId xmlns:p14="http://schemas.microsoft.com/office/powerpoint/2010/main" val="120159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6D02F7-6AC9-4ED6-8725-72963305EFF8}"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6CA9AC-10C2-47D5-B98B-DD13C570F7EC}" type="slidenum">
              <a:rPr lang="en-US"/>
              <a:pPr>
                <a:defRPr/>
              </a:pPr>
              <a:t>‹#›</a:t>
            </a:fld>
            <a:endParaRPr lang="en-US"/>
          </a:p>
        </p:txBody>
      </p:sp>
    </p:spTree>
    <p:extLst>
      <p:ext uri="{BB962C8B-B14F-4D97-AF65-F5344CB8AC3E}">
        <p14:creationId xmlns:p14="http://schemas.microsoft.com/office/powerpoint/2010/main" val="267843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722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smtClean="0"/>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2022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grpSp>
        <p:nvGrpSpPr>
          <p:cNvPr id="1027"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34" name="Picture 5" descr="C:\Users\Aaron\Desktop\TMC_4C.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descr="C:\Users\Aaron\Desktop\Tufts_FLO_4C.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pitchFamily="18" charset="0"/>
                <a:cs typeface="Arial" pitchFamily="34" charset="0"/>
              </a:defRPr>
            </a:lvl1pPr>
          </a:lstStyle>
          <a:p>
            <a:pPr>
              <a:defRPr/>
            </a:pPr>
            <a:fld id="{668953EC-52AA-48F5-9F80-31DAE6B282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46" r:id="rId2"/>
    <p:sldLayoutId id="2147483747" r:id="rId3"/>
    <p:sldLayoutId id="2147483748" r:id="rId4"/>
    <p:sldLayoutId id="2147483749" r:id="rId5"/>
    <p:sldLayoutId id="2147483753" r:id="rId6"/>
    <p:sldLayoutId id="2147483794" r:id="rId7"/>
    <p:sldLayoutId id="2147483807" r:id="rId8"/>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grpSp>
        <p:nvGrpSpPr>
          <p:cNvPr id="2051"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2058" name="Picture 5" descr="C:\Users\Aaron\Desktop\TMC_4C.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C:\Users\Aaron\Desktop\Tufts_FLO_4C.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charset="0"/>
                <a:ea typeface="ＭＳ Ｐゴシック" pitchFamily="4" charset="-128"/>
                <a:cs typeface="Arial" charset="0"/>
              </a:defRPr>
            </a:lvl1pPr>
          </a:lstStyle>
          <a:p>
            <a:pPr>
              <a:defRPr/>
            </a:pPr>
            <a:fld id="{FB075A72-20D9-45CA-AC3D-6F6FE3A93E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av"/><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3.wav"/><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hyperlink" Target="http://www.theswyc.org/"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microsoft.com/office/2007/relationships/media" Target="../media/media4.wav"/><Relationship Id="rId16" Type="http://schemas.openxmlformats.org/officeDocument/2006/relationships/image" Target="../media/image20.png"/><Relationship Id="rId20" Type="http://schemas.openxmlformats.org/officeDocument/2006/relationships/image" Target="../media/image7.pn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7.png"/><Relationship Id="rId5" Type="http://schemas.openxmlformats.org/officeDocument/2006/relationships/hyperlink" Target="mailto:theswyc@gmail.co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wav"/><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surveymonkey.com/r/XQ57LJ2" TargetMode="Externa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7.png"/><Relationship Id="rId5" Type="http://schemas.openxmlformats.org/officeDocument/2006/relationships/image" Target="../media/image24.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5000"/>
          <a:stretch/>
        </p:blipFill>
        <p:spPr>
          <a:xfrm>
            <a:off x="-13138" y="0"/>
            <a:ext cx="9144000" cy="4343400"/>
          </a:xfrm>
          <a:prstGeom prst="rect">
            <a:avLst/>
          </a:prstGeom>
        </p:spPr>
      </p:pic>
      <p:sp>
        <p:nvSpPr>
          <p:cNvPr id="20482" name="Text Placeholder 1"/>
          <p:cNvSpPr>
            <a:spLocks noGrp="1"/>
          </p:cNvSpPr>
          <p:nvPr>
            <p:ph type="body" sz="quarter" idx="13"/>
          </p:nvPr>
        </p:nvSpPr>
        <p:spPr>
          <a:xfrm>
            <a:off x="0" y="5353050"/>
            <a:ext cx="4711700" cy="1752600"/>
          </a:xfrm>
        </p:spPr>
        <p:txBody>
          <a:bodyPr/>
          <a:lstStyle/>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Ellen C. Perrin, MD </a:t>
            </a:r>
          </a:p>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R. Christopher Sheldrick, PhD</a:t>
            </a:r>
          </a:p>
          <a:p>
            <a:pPr eaLnBrk="1" hangingPunct="1"/>
            <a:r>
              <a:rPr lang="en-US" altLang="en-US" sz="1800" dirty="0" smtClean="0">
                <a:solidFill>
                  <a:schemeClr val="bg2"/>
                </a:solidFill>
                <a:latin typeface="Calibri" panose="020F0502020204030204" pitchFamily="34" charset="0"/>
                <a:ea typeface="ＭＳ Ｐゴシック" pitchFamily="34" charset="-128"/>
                <a:cs typeface="Arial" pitchFamily="34" charset="0"/>
              </a:rPr>
              <a:t>Kate Mattern, BA</a:t>
            </a:r>
          </a:p>
        </p:txBody>
      </p:sp>
      <p:sp>
        <p:nvSpPr>
          <p:cNvPr id="20483" name="Title 2"/>
          <p:cNvSpPr>
            <a:spLocks noGrp="1"/>
          </p:cNvSpPr>
          <p:nvPr>
            <p:ph type="ctrTitle"/>
          </p:nvPr>
        </p:nvSpPr>
        <p:spPr>
          <a:xfrm>
            <a:off x="-13138" y="4352924"/>
            <a:ext cx="9144000" cy="1285876"/>
          </a:xfrm>
          <a:solidFill>
            <a:schemeClr val="tx2"/>
          </a:solidFill>
        </p:spPr>
        <p:txBody>
          <a:bodyPr/>
          <a:lstStyle/>
          <a:p>
            <a:pPr eaLnBrk="1" hangingPunct="1"/>
            <a:r>
              <a:rPr lang="en-US" altLang="en-US" sz="2800" dirty="0" smtClean="0">
                <a:latin typeface="+mj-lt"/>
                <a:ea typeface="ＭＳ Ｐゴシック" pitchFamily="34" charset="-128"/>
                <a:cs typeface="Arial" panose="020B0604020202020204" pitchFamily="34" charset="0"/>
              </a:rPr>
              <a:t>Creating a SWYC Screening Plan, Part 3/5</a:t>
            </a:r>
            <a:br>
              <a:rPr lang="en-US" altLang="en-US" sz="2800" dirty="0" smtClean="0">
                <a:latin typeface="+mj-lt"/>
                <a:ea typeface="ＭＳ Ｐゴシック" pitchFamily="34" charset="-128"/>
                <a:cs typeface="Arial" panose="020B0604020202020204" pitchFamily="34" charset="0"/>
              </a:rPr>
            </a:br>
            <a:r>
              <a:rPr lang="en-US" altLang="en-US" dirty="0" smtClean="0">
                <a:latin typeface="+mj-lt"/>
                <a:ea typeface="ＭＳ Ｐゴシック" pitchFamily="34" charset="-128"/>
                <a:cs typeface="Arial" panose="020B0604020202020204" pitchFamily="34" charset="0"/>
              </a:rPr>
              <a:t>Building your infrastructure</a:t>
            </a:r>
          </a:p>
        </p:txBody>
      </p:sp>
      <p:sp>
        <p:nvSpPr>
          <p:cNvPr id="8" name="AutoShape 6" descr="Image result for pre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267200" y="5791200"/>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14:trim st="2770.7364" end="1847.1582"/>
                </p14:media>
              </p:ext>
            </p:extLst>
          </p:nvPr>
        </p:nvPicPr>
        <p:blipFill>
          <a:blip r:embed="rId6"/>
          <a:stretch>
            <a:fillRect/>
          </a:stretch>
        </p:blipFill>
        <p:spPr>
          <a:xfrm>
            <a:off x="83820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806450"/>
          </a:xfrm>
        </p:spPr>
        <p:txBody>
          <a:bodyPr/>
          <a:lstStyle/>
          <a:p>
            <a:r>
              <a:rPr lang="en-US" b="1" dirty="0" smtClean="0">
                <a:latin typeface="+mj-lt"/>
                <a:cs typeface="Arial" panose="020B0604020202020204" pitchFamily="34" charset="0"/>
              </a:rPr>
              <a:t>Three basic choices, but lots of variation</a:t>
            </a:r>
            <a:endParaRPr lang="en-US" b="1" dirty="0">
              <a:latin typeface="+mj-lt"/>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latin typeface="+mn-lt"/>
                <a:cs typeface="Arial" panose="020B0604020202020204" pitchFamily="34" charset="0"/>
              </a:rPr>
              <a:t>Screening can be done:</a:t>
            </a:r>
          </a:p>
          <a:p>
            <a:pPr lvl="1"/>
            <a:r>
              <a:rPr lang="en-US" sz="2800" dirty="0">
                <a:latin typeface="+mn-lt"/>
                <a:cs typeface="Arial" panose="020B0604020202020204" pitchFamily="34" charset="0"/>
              </a:rPr>
              <a:t>By paper</a:t>
            </a:r>
          </a:p>
          <a:p>
            <a:pPr lvl="1"/>
            <a:r>
              <a:rPr lang="en-US" sz="2800" dirty="0">
                <a:latin typeface="+mn-lt"/>
                <a:cs typeface="Arial" panose="020B0604020202020204" pitchFamily="34" charset="0"/>
              </a:rPr>
              <a:t>Electronically</a:t>
            </a:r>
          </a:p>
          <a:p>
            <a:pPr lvl="1"/>
            <a:r>
              <a:rPr lang="en-US" sz="2800" dirty="0">
                <a:latin typeface="+mn-lt"/>
                <a:cs typeface="Arial" panose="020B0604020202020204" pitchFamily="34" charset="0"/>
              </a:rPr>
              <a:t>Some combination of the two (for example, forms administered on paper, then entered into EMR)</a:t>
            </a:r>
          </a:p>
          <a:p>
            <a:endParaRPr lang="en-US" sz="2800" dirty="0" smtClean="0">
              <a:latin typeface="+mn-lt"/>
              <a:cs typeface="Arial" panose="020B0604020202020204" pitchFamily="34" charset="0"/>
            </a:endParaRPr>
          </a:p>
          <a:p>
            <a:r>
              <a:rPr lang="en-US" sz="2800" dirty="0" smtClean="0">
                <a:latin typeface="+mn-lt"/>
                <a:cs typeface="Arial" panose="020B0604020202020204" pitchFamily="34" charset="0"/>
              </a:rPr>
              <a:t>Lots of variation within each option</a:t>
            </a:r>
            <a:endParaRPr lang="en-US" sz="2800" dirty="0">
              <a:latin typeface="+mn-lt"/>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2</a:t>
            </a:fld>
            <a:endParaRPr lang="en-US" alt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652.2196" end="2876.0848"/>
                </p14:media>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51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806450"/>
          </a:xfrm>
        </p:spPr>
        <p:txBody>
          <a:bodyPr/>
          <a:lstStyle/>
          <a:p>
            <a:r>
              <a:rPr lang="en-US" b="1" dirty="0" smtClean="0">
                <a:latin typeface="+mj-lt"/>
                <a:cs typeface="Arial" panose="020B0604020202020204" pitchFamily="34" charset="0"/>
              </a:rPr>
              <a:t>Paper-based systems</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152400" y="1371600"/>
            <a:ext cx="4495800" cy="4495800"/>
          </a:xfrm>
        </p:spPr>
        <p:txBody>
          <a:bodyPr>
            <a:normAutofit fontScale="92500" lnSpcReduction="10000"/>
          </a:bodyPr>
          <a:lstStyle/>
          <a:p>
            <a:r>
              <a:rPr lang="en-US" sz="2800" dirty="0" smtClean="0">
                <a:latin typeface="+mn-lt"/>
                <a:cs typeface="Arial" panose="020B0604020202020204" pitchFamily="34" charset="0"/>
              </a:rPr>
              <a:t>Paper forms are available for free download at </a:t>
            </a:r>
            <a:r>
              <a:rPr lang="en-US" sz="2800" dirty="0" smtClean="0">
                <a:latin typeface="+mn-lt"/>
                <a:cs typeface="Arial" panose="020B0604020202020204" pitchFamily="34" charset="0"/>
                <a:hlinkClick r:id="rId5"/>
              </a:rPr>
              <a:t>www.theswyc.org</a:t>
            </a:r>
            <a:endParaRPr lang="en-US" sz="2800" dirty="0" smtClean="0">
              <a:latin typeface="+mn-lt"/>
              <a:cs typeface="Arial" panose="020B0604020202020204" pitchFamily="34" charset="0"/>
            </a:endParaRPr>
          </a:p>
          <a:p>
            <a:endParaRPr lang="en-US" sz="2800" dirty="0" smtClean="0">
              <a:latin typeface="+mn-lt"/>
              <a:cs typeface="Arial" panose="020B0604020202020204" pitchFamily="34" charset="0"/>
            </a:endParaRPr>
          </a:p>
          <a:p>
            <a:pPr lvl="1"/>
            <a:r>
              <a:rPr lang="en-US" sz="2800" dirty="0" smtClean="0">
                <a:latin typeface="+mn-lt"/>
                <a:cs typeface="Arial" panose="020B0604020202020204" pitchFamily="34" charset="0"/>
              </a:rPr>
              <a:t>How will you store the forms so that they are easy to find?</a:t>
            </a:r>
          </a:p>
          <a:p>
            <a:pPr lvl="1"/>
            <a:endParaRPr lang="en-US" sz="2800" dirty="0" smtClean="0">
              <a:latin typeface="+mn-lt"/>
              <a:cs typeface="Arial" panose="020B0604020202020204" pitchFamily="34" charset="0"/>
            </a:endParaRPr>
          </a:p>
          <a:p>
            <a:pPr lvl="1"/>
            <a:r>
              <a:rPr lang="en-US" sz="2800" dirty="0" smtClean="0">
                <a:latin typeface="+mn-lt"/>
                <a:cs typeface="Arial" panose="020B0604020202020204" pitchFamily="34" charset="0"/>
              </a:rPr>
              <a:t>How will you make sure it is clear  to staff what age range each form covers?</a:t>
            </a:r>
          </a:p>
          <a:p>
            <a:pPr marL="274637" lvl="1" indent="0">
              <a:buNone/>
            </a:pPr>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3</a:t>
            </a:fld>
            <a:endParaRPr lang="en-US" alt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017" y="1295400"/>
            <a:ext cx="4361983" cy="541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15.2022" end="1938.115"/>
                </p14:media>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2318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4</a:t>
            </a:fld>
            <a:endParaRPr lang="en-US" altLang="en-US"/>
          </a:p>
        </p:txBody>
      </p:sp>
      <p:grpSp>
        <p:nvGrpSpPr>
          <p:cNvPr id="5" name="Group 4"/>
          <p:cNvGrpSpPr/>
          <p:nvPr/>
        </p:nvGrpSpPr>
        <p:grpSpPr>
          <a:xfrm>
            <a:off x="820523" y="157337"/>
            <a:ext cx="7924800" cy="6629401"/>
            <a:chOff x="1108383" y="869132"/>
            <a:chExt cx="7197418" cy="4631983"/>
          </a:xfrm>
        </p:grpSpPr>
        <p:grpSp>
          <p:nvGrpSpPr>
            <p:cNvPr id="6" name="Group 5"/>
            <p:cNvGrpSpPr/>
            <p:nvPr/>
          </p:nvGrpSpPr>
          <p:grpSpPr>
            <a:xfrm>
              <a:off x="1108383" y="869132"/>
              <a:ext cx="7197418" cy="4631983"/>
              <a:chOff x="1108383" y="869132"/>
              <a:chExt cx="7197418" cy="4631983"/>
            </a:xfrm>
          </p:grpSpPr>
          <p:grpSp>
            <p:nvGrpSpPr>
              <p:cNvPr id="32" name="Group 31"/>
              <p:cNvGrpSpPr/>
              <p:nvPr/>
            </p:nvGrpSpPr>
            <p:grpSpPr>
              <a:xfrm>
                <a:off x="1108383" y="1749711"/>
                <a:ext cx="7197417" cy="3742599"/>
                <a:chOff x="1108383" y="1743801"/>
                <a:chExt cx="7197417" cy="3742599"/>
              </a:xfrm>
            </p:grpSpPr>
            <p:sp>
              <p:nvSpPr>
                <p:cNvPr id="286" name="Rectangle 285"/>
                <p:cNvSpPr/>
                <p:nvPr/>
              </p:nvSpPr>
              <p:spPr>
                <a:xfrm>
                  <a:off x="1143000" y="1752600"/>
                  <a:ext cx="7162800" cy="3733800"/>
                </a:xfrm>
                <a:prstGeom prst="rect">
                  <a:avLst/>
                </a:prstGeom>
                <a:solidFill>
                  <a:schemeClr val="tx2">
                    <a:lumMod val="75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p:cNvCxnSpPr/>
                <p:nvPr/>
              </p:nvCxnSpPr>
              <p:spPr>
                <a:xfrm>
                  <a:off x="3505200" y="1743801"/>
                  <a:ext cx="0" cy="373380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949860" y="1752600"/>
                  <a:ext cx="0" cy="373380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143000" y="3581400"/>
                  <a:ext cx="7162800"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143000" y="4572000"/>
                  <a:ext cx="7162800"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108383" y="2667000"/>
                  <a:ext cx="7162800"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143000" y="1758510"/>
                <a:ext cx="2362201" cy="914400"/>
                <a:chOff x="1143000" y="1758510"/>
                <a:chExt cx="2362201" cy="914400"/>
              </a:xfrm>
            </p:grpSpPr>
            <p:cxnSp>
              <p:nvCxnSpPr>
                <p:cNvPr id="281" name="Straight Connector 280"/>
                <p:cNvCxnSpPr>
                  <a:endCxn id="259" idx="3"/>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endCxn id="259" idx="1"/>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endCxn id="259" idx="3"/>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146763" y="2653524"/>
                <a:ext cx="2362201" cy="914400"/>
                <a:chOff x="1143000" y="1758510"/>
                <a:chExt cx="2362201" cy="914400"/>
              </a:xfrm>
            </p:grpSpPr>
            <p:cxnSp>
              <p:nvCxnSpPr>
                <p:cNvPr id="276" name="Straight Connector 275"/>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156288" y="3603929"/>
                <a:ext cx="2362201" cy="914400"/>
                <a:chOff x="1143000" y="1758510"/>
                <a:chExt cx="2362201" cy="914400"/>
              </a:xfrm>
            </p:grpSpPr>
            <p:cxnSp>
              <p:nvCxnSpPr>
                <p:cNvPr id="271" name="Straight Connector 270"/>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309028" y="1925052"/>
                <a:ext cx="2141991" cy="664210"/>
                <a:chOff x="1175225" y="2000885"/>
                <a:chExt cx="2262823" cy="664210"/>
              </a:xfrm>
            </p:grpSpPr>
            <p:grpSp>
              <p:nvGrpSpPr>
                <p:cNvPr id="257" name="Group 256"/>
                <p:cNvGrpSpPr/>
                <p:nvPr/>
              </p:nvGrpSpPr>
              <p:grpSpPr>
                <a:xfrm>
                  <a:off x="1175225" y="2000885"/>
                  <a:ext cx="2262823" cy="664210"/>
                  <a:chOff x="1186497" y="1981200"/>
                  <a:chExt cx="2262823" cy="664210"/>
                </a:xfrm>
              </p:grpSpPr>
              <p:grpSp>
                <p:nvGrpSpPr>
                  <p:cNvPr id="263" name="Group 262"/>
                  <p:cNvGrpSpPr/>
                  <p:nvPr/>
                </p:nvGrpSpPr>
                <p:grpSpPr>
                  <a:xfrm>
                    <a:off x="1186497" y="1981200"/>
                    <a:ext cx="2262823" cy="664210"/>
                    <a:chOff x="1186497" y="1981200"/>
                    <a:chExt cx="2262823" cy="664210"/>
                  </a:xfrm>
                </p:grpSpPr>
                <p:sp>
                  <p:nvSpPr>
                    <p:cNvPr id="265" name="Freeform 264"/>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266" name="Group 265"/>
                    <p:cNvGrpSpPr/>
                    <p:nvPr/>
                  </p:nvGrpSpPr>
                  <p:grpSpPr>
                    <a:xfrm>
                      <a:off x="1186497" y="2475230"/>
                      <a:ext cx="2262823" cy="170180"/>
                      <a:chOff x="1186497" y="2475230"/>
                      <a:chExt cx="2262823" cy="170180"/>
                    </a:xfrm>
                  </p:grpSpPr>
                  <p:sp>
                    <p:nvSpPr>
                      <p:cNvPr id="267" name="Freeform 266"/>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64" name="Straight Connector 263"/>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58" name="Picture 2"/>
                <p:cNvPicPr>
                  <a:picLocks noChangeArrowheads="1"/>
                </p:cNvPicPr>
                <p:nvPr/>
              </p:nvPicPr>
              <p:blipFill rotWithShape="1">
                <a:blip r:embed="rId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p:cNvGrpSpPr/>
              <p:nvPr/>
            </p:nvGrpSpPr>
            <p:grpSpPr>
              <a:xfrm>
                <a:off x="1201691" y="2833510"/>
                <a:ext cx="2262823" cy="664210"/>
                <a:chOff x="1175225" y="2000885"/>
                <a:chExt cx="2262823" cy="664210"/>
              </a:xfrm>
            </p:grpSpPr>
            <p:grpSp>
              <p:nvGrpSpPr>
                <p:cNvPr id="243" name="Group 242"/>
                <p:cNvGrpSpPr/>
                <p:nvPr/>
              </p:nvGrpSpPr>
              <p:grpSpPr>
                <a:xfrm>
                  <a:off x="1175225" y="2000885"/>
                  <a:ext cx="2262823" cy="664210"/>
                  <a:chOff x="1186497" y="1981200"/>
                  <a:chExt cx="2262823" cy="664210"/>
                </a:xfrm>
              </p:grpSpPr>
              <p:grpSp>
                <p:nvGrpSpPr>
                  <p:cNvPr id="249" name="Group 248"/>
                  <p:cNvGrpSpPr/>
                  <p:nvPr/>
                </p:nvGrpSpPr>
                <p:grpSpPr>
                  <a:xfrm>
                    <a:off x="1186497" y="1981200"/>
                    <a:ext cx="2262823" cy="664210"/>
                    <a:chOff x="1186497" y="1981200"/>
                    <a:chExt cx="2262823" cy="664210"/>
                  </a:xfrm>
                </p:grpSpPr>
                <p:sp>
                  <p:nvSpPr>
                    <p:cNvPr id="251" name="Freeform 250"/>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252" name="Group 251"/>
                    <p:cNvGrpSpPr/>
                    <p:nvPr/>
                  </p:nvGrpSpPr>
                  <p:grpSpPr>
                    <a:xfrm>
                      <a:off x="1186497" y="2475230"/>
                      <a:ext cx="2262823" cy="170180"/>
                      <a:chOff x="1186497" y="2475230"/>
                      <a:chExt cx="2262823" cy="170180"/>
                    </a:xfrm>
                  </p:grpSpPr>
                  <p:sp>
                    <p:nvSpPr>
                      <p:cNvPr id="253" name="Freeform 252"/>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50" name="Straight Connector 249"/>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44"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8"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p:nvPr/>
            </p:nvGrpSpPr>
            <p:grpSpPr>
              <a:xfrm>
                <a:off x="1171526" y="3852190"/>
                <a:ext cx="2262823" cy="664210"/>
                <a:chOff x="1175225" y="2000885"/>
                <a:chExt cx="2262823" cy="664210"/>
              </a:xfrm>
            </p:grpSpPr>
            <p:grpSp>
              <p:nvGrpSpPr>
                <p:cNvPr id="229" name="Group 228"/>
                <p:cNvGrpSpPr/>
                <p:nvPr/>
              </p:nvGrpSpPr>
              <p:grpSpPr>
                <a:xfrm>
                  <a:off x="1175225" y="2000885"/>
                  <a:ext cx="2262823" cy="664210"/>
                  <a:chOff x="1186497" y="1981200"/>
                  <a:chExt cx="2262823" cy="664210"/>
                </a:xfrm>
              </p:grpSpPr>
              <p:grpSp>
                <p:nvGrpSpPr>
                  <p:cNvPr id="235" name="Group 234"/>
                  <p:cNvGrpSpPr/>
                  <p:nvPr/>
                </p:nvGrpSpPr>
                <p:grpSpPr>
                  <a:xfrm>
                    <a:off x="1186497" y="1981200"/>
                    <a:ext cx="2262823" cy="664210"/>
                    <a:chOff x="1186497" y="1981200"/>
                    <a:chExt cx="2262823" cy="664210"/>
                  </a:xfrm>
                </p:grpSpPr>
                <p:sp>
                  <p:nvSpPr>
                    <p:cNvPr id="237" name="Freeform 236"/>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238" name="Group 237"/>
                    <p:cNvGrpSpPr/>
                    <p:nvPr/>
                  </p:nvGrpSpPr>
                  <p:grpSpPr>
                    <a:xfrm>
                      <a:off x="1186497" y="2475230"/>
                      <a:ext cx="2262823" cy="170180"/>
                      <a:chOff x="1186497" y="2475230"/>
                      <a:chExt cx="2262823" cy="170180"/>
                    </a:xfrm>
                  </p:grpSpPr>
                  <p:sp>
                    <p:nvSpPr>
                      <p:cNvPr id="239" name="Freeform 238"/>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36" name="Straight Connector 235"/>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30"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2"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4"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3518489" y="3585798"/>
                <a:ext cx="2431371" cy="992111"/>
                <a:chOff x="1143000" y="1758510"/>
                <a:chExt cx="2362201" cy="914400"/>
              </a:xfrm>
            </p:grpSpPr>
            <p:cxnSp>
              <p:nvCxnSpPr>
                <p:cNvPr id="224" name="Straight Connector 223"/>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57463" y="3817902"/>
                <a:ext cx="2262823" cy="664210"/>
                <a:chOff x="1175225" y="2000885"/>
                <a:chExt cx="2262823" cy="664210"/>
              </a:xfrm>
            </p:grpSpPr>
            <p:grpSp>
              <p:nvGrpSpPr>
                <p:cNvPr id="210" name="Group 209"/>
                <p:cNvGrpSpPr/>
                <p:nvPr/>
              </p:nvGrpSpPr>
              <p:grpSpPr>
                <a:xfrm>
                  <a:off x="1175225" y="2000885"/>
                  <a:ext cx="2262823" cy="664210"/>
                  <a:chOff x="1186497" y="1981200"/>
                  <a:chExt cx="2262823" cy="664210"/>
                </a:xfrm>
              </p:grpSpPr>
              <p:grpSp>
                <p:nvGrpSpPr>
                  <p:cNvPr id="216" name="Group 215"/>
                  <p:cNvGrpSpPr/>
                  <p:nvPr/>
                </p:nvGrpSpPr>
                <p:grpSpPr>
                  <a:xfrm>
                    <a:off x="1186497" y="1981200"/>
                    <a:ext cx="2262823" cy="664210"/>
                    <a:chOff x="1186497" y="1981200"/>
                    <a:chExt cx="2262823" cy="664210"/>
                  </a:xfrm>
                </p:grpSpPr>
                <p:sp>
                  <p:nvSpPr>
                    <p:cNvPr id="218" name="Freeform 217"/>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219" name="Group 218"/>
                    <p:cNvGrpSpPr/>
                    <p:nvPr/>
                  </p:nvGrpSpPr>
                  <p:grpSpPr>
                    <a:xfrm>
                      <a:off x="1186497" y="2475230"/>
                      <a:ext cx="2262823" cy="170180"/>
                      <a:chOff x="1186497" y="2475230"/>
                      <a:chExt cx="2262823" cy="170180"/>
                    </a:xfrm>
                  </p:grpSpPr>
                  <p:sp>
                    <p:nvSpPr>
                      <p:cNvPr id="220" name="Freeform 219"/>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17" name="Straight Connector 216"/>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11"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p:nvPr/>
            </p:nvGrpSpPr>
            <p:grpSpPr>
              <a:xfrm>
                <a:off x="3551486" y="2650711"/>
                <a:ext cx="2431371" cy="992111"/>
                <a:chOff x="1143000" y="1758510"/>
                <a:chExt cx="2362201" cy="914400"/>
              </a:xfrm>
            </p:grpSpPr>
            <p:cxnSp>
              <p:nvCxnSpPr>
                <p:cNvPr id="205" name="Straight Connector 204"/>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507670" y="1754592"/>
                <a:ext cx="2442190" cy="910091"/>
                <a:chOff x="1143000" y="1758510"/>
                <a:chExt cx="2362201" cy="914400"/>
              </a:xfrm>
            </p:grpSpPr>
            <p:cxnSp>
              <p:nvCxnSpPr>
                <p:cNvPr id="200" name="Straight Connector 199"/>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949860" y="1748824"/>
                <a:ext cx="2355941" cy="901887"/>
                <a:chOff x="1159076" y="1758510"/>
                <a:chExt cx="2346125" cy="914400"/>
              </a:xfrm>
            </p:grpSpPr>
            <p:cxnSp>
              <p:nvCxnSpPr>
                <p:cNvPr id="195" name="Straight Connector 194"/>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1159076" y="2065836"/>
                  <a:ext cx="624666" cy="56475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933717" y="2633300"/>
                <a:ext cx="2372084" cy="922734"/>
                <a:chOff x="1143000" y="1758510"/>
                <a:chExt cx="2362201" cy="914400"/>
              </a:xfrm>
            </p:grpSpPr>
            <p:cxnSp>
              <p:nvCxnSpPr>
                <p:cNvPr id="190" name="Straight Connector 189"/>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143000" y="2065836"/>
                  <a:ext cx="640741" cy="543132"/>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982857" y="3573445"/>
                <a:ext cx="2321460" cy="944884"/>
                <a:chOff x="1193413" y="1758510"/>
                <a:chExt cx="2311788" cy="936350"/>
              </a:xfrm>
            </p:grpSpPr>
            <p:cxnSp>
              <p:nvCxnSpPr>
                <p:cNvPr id="185" name="Straight Connector 184"/>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1193413" y="2065836"/>
                  <a:ext cx="590328" cy="62902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680687" y="1944757"/>
                <a:ext cx="2229485" cy="664210"/>
                <a:chOff x="1175225" y="2000885"/>
                <a:chExt cx="2262823" cy="664210"/>
              </a:xfrm>
            </p:grpSpPr>
            <p:grpSp>
              <p:nvGrpSpPr>
                <p:cNvPr id="171" name="Group 170"/>
                <p:cNvGrpSpPr/>
                <p:nvPr/>
              </p:nvGrpSpPr>
              <p:grpSpPr>
                <a:xfrm>
                  <a:off x="1175225" y="2000885"/>
                  <a:ext cx="2262823" cy="664210"/>
                  <a:chOff x="1186497" y="1981200"/>
                  <a:chExt cx="2262823" cy="664210"/>
                </a:xfrm>
              </p:grpSpPr>
              <p:grpSp>
                <p:nvGrpSpPr>
                  <p:cNvPr id="177" name="Group 176"/>
                  <p:cNvGrpSpPr/>
                  <p:nvPr/>
                </p:nvGrpSpPr>
                <p:grpSpPr>
                  <a:xfrm>
                    <a:off x="1186497" y="1981200"/>
                    <a:ext cx="2262823" cy="664210"/>
                    <a:chOff x="1186497" y="1981200"/>
                    <a:chExt cx="2262823" cy="664210"/>
                  </a:xfrm>
                </p:grpSpPr>
                <p:sp>
                  <p:nvSpPr>
                    <p:cNvPr id="179" name="Freeform 178"/>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180" name="Group 179"/>
                    <p:cNvGrpSpPr/>
                    <p:nvPr/>
                  </p:nvGrpSpPr>
                  <p:grpSpPr>
                    <a:xfrm>
                      <a:off x="1186497" y="2475230"/>
                      <a:ext cx="2262823" cy="170180"/>
                      <a:chOff x="1186497" y="2475230"/>
                      <a:chExt cx="2262823" cy="170180"/>
                    </a:xfrm>
                  </p:grpSpPr>
                  <p:sp>
                    <p:nvSpPr>
                      <p:cNvPr id="181" name="Freeform 180"/>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78" name="Straight Connector 177"/>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72" name="Picture 2"/>
                <p:cNvPicPr>
                  <a:picLocks noChangeArrowheads="1"/>
                </p:cNvPicPr>
                <p:nvPr/>
              </p:nvPicPr>
              <p:blipFill rotWithShape="1">
                <a:blip r:embed="rId1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5"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 name="Group 46"/>
              <p:cNvGrpSpPr/>
              <p:nvPr/>
            </p:nvGrpSpPr>
            <p:grpSpPr>
              <a:xfrm>
                <a:off x="6019800" y="1932839"/>
                <a:ext cx="2229485" cy="664210"/>
                <a:chOff x="1175225" y="2000885"/>
                <a:chExt cx="2262823" cy="664210"/>
              </a:xfrm>
            </p:grpSpPr>
            <p:grpSp>
              <p:nvGrpSpPr>
                <p:cNvPr id="157" name="Group 156"/>
                <p:cNvGrpSpPr/>
                <p:nvPr/>
              </p:nvGrpSpPr>
              <p:grpSpPr>
                <a:xfrm>
                  <a:off x="1175225" y="2000885"/>
                  <a:ext cx="2262823" cy="664210"/>
                  <a:chOff x="1186497" y="1981200"/>
                  <a:chExt cx="2262823" cy="664210"/>
                </a:xfrm>
              </p:grpSpPr>
              <p:grpSp>
                <p:nvGrpSpPr>
                  <p:cNvPr id="163" name="Group 162"/>
                  <p:cNvGrpSpPr/>
                  <p:nvPr/>
                </p:nvGrpSpPr>
                <p:grpSpPr>
                  <a:xfrm>
                    <a:off x="1186497" y="1981200"/>
                    <a:ext cx="2262823" cy="664210"/>
                    <a:chOff x="1186497" y="1981200"/>
                    <a:chExt cx="2262823" cy="664210"/>
                  </a:xfrm>
                </p:grpSpPr>
                <p:sp>
                  <p:nvSpPr>
                    <p:cNvPr id="165" name="Freeform 164"/>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166" name="Group 165"/>
                    <p:cNvGrpSpPr/>
                    <p:nvPr/>
                  </p:nvGrpSpPr>
                  <p:grpSpPr>
                    <a:xfrm>
                      <a:off x="1186497" y="2475230"/>
                      <a:ext cx="2262823" cy="170180"/>
                      <a:chOff x="1186497" y="2475230"/>
                      <a:chExt cx="2262823" cy="170180"/>
                    </a:xfrm>
                  </p:grpSpPr>
                  <p:sp>
                    <p:nvSpPr>
                      <p:cNvPr id="167" name="Freeform 166"/>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64" name="Straight Connector 163"/>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58" name="Picture 2"/>
                <p:cNvPicPr>
                  <a:picLocks noChangeArrowheads="1"/>
                </p:cNvPicPr>
                <p:nvPr/>
              </p:nvPicPr>
              <p:blipFill rotWithShape="1">
                <a:blip r:embed="rId1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9"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2"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Group 47"/>
              <p:cNvGrpSpPr/>
              <p:nvPr/>
            </p:nvGrpSpPr>
            <p:grpSpPr>
              <a:xfrm>
                <a:off x="5986953" y="2827001"/>
                <a:ext cx="2229485" cy="664210"/>
                <a:chOff x="1175225" y="2000885"/>
                <a:chExt cx="2262823" cy="664210"/>
              </a:xfrm>
            </p:grpSpPr>
            <p:grpSp>
              <p:nvGrpSpPr>
                <p:cNvPr id="143" name="Group 142"/>
                <p:cNvGrpSpPr/>
                <p:nvPr/>
              </p:nvGrpSpPr>
              <p:grpSpPr>
                <a:xfrm>
                  <a:off x="1175225" y="2000885"/>
                  <a:ext cx="2262823" cy="664210"/>
                  <a:chOff x="1186497" y="1981200"/>
                  <a:chExt cx="2262823" cy="664210"/>
                </a:xfrm>
              </p:grpSpPr>
              <p:grpSp>
                <p:nvGrpSpPr>
                  <p:cNvPr id="149" name="Group 148"/>
                  <p:cNvGrpSpPr/>
                  <p:nvPr/>
                </p:nvGrpSpPr>
                <p:grpSpPr>
                  <a:xfrm>
                    <a:off x="1186497" y="1981200"/>
                    <a:ext cx="2262823" cy="664210"/>
                    <a:chOff x="1186497" y="1981200"/>
                    <a:chExt cx="2262823" cy="664210"/>
                  </a:xfrm>
                </p:grpSpPr>
                <p:sp>
                  <p:nvSpPr>
                    <p:cNvPr id="151" name="Freeform 150"/>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152" name="Group 151"/>
                    <p:cNvGrpSpPr/>
                    <p:nvPr/>
                  </p:nvGrpSpPr>
                  <p:grpSpPr>
                    <a:xfrm>
                      <a:off x="1186497" y="2475230"/>
                      <a:ext cx="2262823" cy="170180"/>
                      <a:chOff x="1186497" y="2475230"/>
                      <a:chExt cx="2262823" cy="170180"/>
                    </a:xfrm>
                  </p:grpSpPr>
                  <p:sp>
                    <p:nvSpPr>
                      <p:cNvPr id="153" name="Freeform 152"/>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50" name="Straight Connector 149"/>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44" name="Picture 2"/>
                <p:cNvPicPr>
                  <a:picLocks noChangeArrowheads="1"/>
                </p:cNvPicPr>
                <p:nvPr/>
              </p:nvPicPr>
              <p:blipFill rotWithShape="1">
                <a:blip r:embed="rId1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8"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9" name="Group 48"/>
              <p:cNvGrpSpPr/>
              <p:nvPr/>
            </p:nvGrpSpPr>
            <p:grpSpPr>
              <a:xfrm>
                <a:off x="6041698" y="3840272"/>
                <a:ext cx="2229485" cy="664210"/>
                <a:chOff x="1175225" y="2000885"/>
                <a:chExt cx="2262823" cy="664210"/>
              </a:xfrm>
            </p:grpSpPr>
            <p:grpSp>
              <p:nvGrpSpPr>
                <p:cNvPr id="129" name="Group 128"/>
                <p:cNvGrpSpPr/>
                <p:nvPr/>
              </p:nvGrpSpPr>
              <p:grpSpPr>
                <a:xfrm>
                  <a:off x="1175225" y="2000885"/>
                  <a:ext cx="2262823" cy="664210"/>
                  <a:chOff x="1186497" y="1981200"/>
                  <a:chExt cx="2262823" cy="664210"/>
                </a:xfrm>
              </p:grpSpPr>
              <p:grpSp>
                <p:nvGrpSpPr>
                  <p:cNvPr id="135" name="Group 134"/>
                  <p:cNvGrpSpPr/>
                  <p:nvPr/>
                </p:nvGrpSpPr>
                <p:grpSpPr>
                  <a:xfrm>
                    <a:off x="1186497" y="1981200"/>
                    <a:ext cx="2262823" cy="664210"/>
                    <a:chOff x="1186497" y="1981200"/>
                    <a:chExt cx="2262823" cy="664210"/>
                  </a:xfrm>
                </p:grpSpPr>
                <p:sp>
                  <p:nvSpPr>
                    <p:cNvPr id="137" name="Freeform 136"/>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138" name="Group 137"/>
                    <p:cNvGrpSpPr/>
                    <p:nvPr/>
                  </p:nvGrpSpPr>
                  <p:grpSpPr>
                    <a:xfrm>
                      <a:off x="1186497" y="2475230"/>
                      <a:ext cx="2262823" cy="170180"/>
                      <a:chOff x="1186497" y="2475230"/>
                      <a:chExt cx="2262823" cy="170180"/>
                    </a:xfrm>
                  </p:grpSpPr>
                  <p:sp>
                    <p:nvSpPr>
                      <p:cNvPr id="139" name="Freeform 138"/>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0" name="Picture 2"/>
                <p:cNvPicPr>
                  <a:picLocks noChangeArrowheads="1"/>
                </p:cNvPicPr>
                <p:nvPr/>
              </p:nvPicPr>
              <p:blipFill rotWithShape="1">
                <a:blip r:embed="rId1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Group 49"/>
              <p:cNvGrpSpPr/>
              <p:nvPr/>
            </p:nvGrpSpPr>
            <p:grpSpPr>
              <a:xfrm>
                <a:off x="5910172" y="4546338"/>
                <a:ext cx="2321460" cy="944884"/>
                <a:chOff x="1193413" y="1758510"/>
                <a:chExt cx="2311788" cy="936350"/>
              </a:xfrm>
            </p:grpSpPr>
            <p:cxnSp>
              <p:nvCxnSpPr>
                <p:cNvPr id="124" name="Straight Connector 123"/>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193413" y="2065836"/>
                  <a:ext cx="590328" cy="62902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499628" y="4565636"/>
                <a:ext cx="2392718" cy="926674"/>
                <a:chOff x="1193413" y="1758510"/>
                <a:chExt cx="2311788" cy="936350"/>
              </a:xfrm>
            </p:grpSpPr>
            <p:cxnSp>
              <p:nvCxnSpPr>
                <p:cNvPr id="119" name="Straight Connector 118"/>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1193413" y="2065836"/>
                  <a:ext cx="590328" cy="62902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143000" y="4578381"/>
                <a:ext cx="2353609" cy="922734"/>
                <a:chOff x="1161398" y="1758510"/>
                <a:chExt cx="2343803" cy="914400"/>
              </a:xfrm>
            </p:grpSpPr>
            <p:cxnSp>
              <p:nvCxnSpPr>
                <p:cNvPr id="114" name="Straight Connector 113"/>
                <p:cNvCxnSpPr/>
                <p:nvPr/>
              </p:nvCxnSpPr>
              <p:spPr>
                <a:xfrm>
                  <a:off x="1772771" y="2065836"/>
                  <a:ext cx="130872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161398" y="2065837"/>
                  <a:ext cx="622343" cy="607073"/>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3081499" y="2065836"/>
                  <a:ext cx="423702" cy="60707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3085262" y="1758510"/>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1790374" y="1771388"/>
                  <a:ext cx="11983" cy="307327"/>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580197" y="2857286"/>
                <a:ext cx="2262823" cy="664210"/>
                <a:chOff x="1175225" y="2000885"/>
                <a:chExt cx="2262823" cy="664210"/>
              </a:xfrm>
            </p:grpSpPr>
            <p:grpSp>
              <p:nvGrpSpPr>
                <p:cNvPr id="100" name="Group 99"/>
                <p:cNvGrpSpPr/>
                <p:nvPr/>
              </p:nvGrpSpPr>
              <p:grpSpPr>
                <a:xfrm>
                  <a:off x="1175225" y="2000885"/>
                  <a:ext cx="2262823" cy="664210"/>
                  <a:chOff x="1186497" y="1981200"/>
                  <a:chExt cx="2262823" cy="664210"/>
                </a:xfrm>
              </p:grpSpPr>
              <p:grpSp>
                <p:nvGrpSpPr>
                  <p:cNvPr id="106" name="Group 105"/>
                  <p:cNvGrpSpPr/>
                  <p:nvPr/>
                </p:nvGrpSpPr>
                <p:grpSpPr>
                  <a:xfrm>
                    <a:off x="1186497" y="1981200"/>
                    <a:ext cx="2262823" cy="664210"/>
                    <a:chOff x="1186497" y="1981200"/>
                    <a:chExt cx="2262823" cy="664210"/>
                  </a:xfrm>
                </p:grpSpPr>
                <p:sp>
                  <p:nvSpPr>
                    <p:cNvPr id="108" name="Freeform 107"/>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109" name="Group 108"/>
                    <p:cNvGrpSpPr/>
                    <p:nvPr/>
                  </p:nvGrpSpPr>
                  <p:grpSpPr>
                    <a:xfrm>
                      <a:off x="1186497" y="2475230"/>
                      <a:ext cx="2262823" cy="170180"/>
                      <a:chOff x="1186497" y="2475230"/>
                      <a:chExt cx="2262823" cy="170180"/>
                    </a:xfrm>
                  </p:grpSpPr>
                  <p:sp>
                    <p:nvSpPr>
                      <p:cNvPr id="110" name="Freeform 109"/>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7" name="Straight Connector 106"/>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01"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3585436" y="4717891"/>
                <a:ext cx="2262823" cy="664210"/>
                <a:chOff x="1175225" y="2000885"/>
                <a:chExt cx="2262823" cy="664210"/>
              </a:xfrm>
            </p:grpSpPr>
            <p:grpSp>
              <p:nvGrpSpPr>
                <p:cNvPr id="86" name="Group 85"/>
                <p:cNvGrpSpPr/>
                <p:nvPr/>
              </p:nvGrpSpPr>
              <p:grpSpPr>
                <a:xfrm>
                  <a:off x="1175225" y="2000885"/>
                  <a:ext cx="2262823" cy="664210"/>
                  <a:chOff x="1186497" y="1981200"/>
                  <a:chExt cx="2262823" cy="664210"/>
                </a:xfrm>
              </p:grpSpPr>
              <p:grpSp>
                <p:nvGrpSpPr>
                  <p:cNvPr id="92" name="Group 91"/>
                  <p:cNvGrpSpPr/>
                  <p:nvPr/>
                </p:nvGrpSpPr>
                <p:grpSpPr>
                  <a:xfrm>
                    <a:off x="1186497" y="1981200"/>
                    <a:ext cx="2262823" cy="664210"/>
                    <a:chOff x="1186497" y="1981200"/>
                    <a:chExt cx="2262823" cy="664210"/>
                  </a:xfrm>
                </p:grpSpPr>
                <p:sp>
                  <p:nvSpPr>
                    <p:cNvPr id="94" name="Freeform 93"/>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95" name="Group 94"/>
                    <p:cNvGrpSpPr/>
                    <p:nvPr/>
                  </p:nvGrpSpPr>
                  <p:grpSpPr>
                    <a:xfrm>
                      <a:off x="1186497" y="2475230"/>
                      <a:ext cx="2262823" cy="170180"/>
                      <a:chOff x="1186497" y="2475230"/>
                      <a:chExt cx="2262823" cy="170180"/>
                    </a:xfrm>
                  </p:grpSpPr>
                  <p:sp>
                    <p:nvSpPr>
                      <p:cNvPr id="96" name="Freeform 95"/>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93" name="Straight Connector 92"/>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7"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5" name="Group 54"/>
              <p:cNvGrpSpPr/>
              <p:nvPr/>
            </p:nvGrpSpPr>
            <p:grpSpPr>
              <a:xfrm>
                <a:off x="6014638" y="4736706"/>
                <a:ext cx="2229485" cy="664210"/>
                <a:chOff x="1175225" y="2000885"/>
                <a:chExt cx="2262823" cy="664210"/>
              </a:xfrm>
            </p:grpSpPr>
            <p:grpSp>
              <p:nvGrpSpPr>
                <p:cNvPr id="72" name="Group 71"/>
                <p:cNvGrpSpPr/>
                <p:nvPr/>
              </p:nvGrpSpPr>
              <p:grpSpPr>
                <a:xfrm>
                  <a:off x="1175225" y="2000885"/>
                  <a:ext cx="2262823" cy="664210"/>
                  <a:chOff x="1186497" y="1981200"/>
                  <a:chExt cx="2262823" cy="664210"/>
                </a:xfrm>
              </p:grpSpPr>
              <p:grpSp>
                <p:nvGrpSpPr>
                  <p:cNvPr id="78" name="Group 77"/>
                  <p:cNvGrpSpPr/>
                  <p:nvPr/>
                </p:nvGrpSpPr>
                <p:grpSpPr>
                  <a:xfrm>
                    <a:off x="1186497" y="1981200"/>
                    <a:ext cx="2262823" cy="664210"/>
                    <a:chOff x="1186497" y="1981200"/>
                    <a:chExt cx="2262823" cy="664210"/>
                  </a:xfrm>
                </p:grpSpPr>
                <p:sp>
                  <p:nvSpPr>
                    <p:cNvPr id="80" name="Freeform 79"/>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81" name="Group 80"/>
                    <p:cNvGrpSpPr/>
                    <p:nvPr/>
                  </p:nvGrpSpPr>
                  <p:grpSpPr>
                    <a:xfrm>
                      <a:off x="1186497" y="2475230"/>
                      <a:ext cx="2262823" cy="170180"/>
                      <a:chOff x="1186497" y="2475230"/>
                      <a:chExt cx="2262823" cy="170180"/>
                    </a:xfrm>
                  </p:grpSpPr>
                  <p:sp>
                    <p:nvSpPr>
                      <p:cNvPr id="82" name="Freeform 81"/>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79" name="Straight Connector 78"/>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3" name="Picture 2"/>
                <p:cNvPicPr>
                  <a:picLocks noChangeArrowheads="1"/>
                </p:cNvPicPr>
                <p:nvPr/>
              </p:nvPicPr>
              <p:blipFill rotWithShape="1">
                <a:blip r:embed="rId15"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6" name="Group 55"/>
              <p:cNvGrpSpPr/>
              <p:nvPr/>
            </p:nvGrpSpPr>
            <p:grpSpPr>
              <a:xfrm>
                <a:off x="1212804" y="4724400"/>
                <a:ext cx="2262823" cy="664210"/>
                <a:chOff x="1175225" y="2000885"/>
                <a:chExt cx="2262823" cy="664210"/>
              </a:xfrm>
            </p:grpSpPr>
            <p:grpSp>
              <p:nvGrpSpPr>
                <p:cNvPr id="58" name="Group 57"/>
                <p:cNvGrpSpPr/>
                <p:nvPr/>
              </p:nvGrpSpPr>
              <p:grpSpPr>
                <a:xfrm>
                  <a:off x="1175225" y="2000885"/>
                  <a:ext cx="2262823" cy="664210"/>
                  <a:chOff x="1186497" y="1981200"/>
                  <a:chExt cx="2262823" cy="664210"/>
                </a:xfrm>
              </p:grpSpPr>
              <p:grpSp>
                <p:nvGrpSpPr>
                  <p:cNvPr id="64" name="Group 63"/>
                  <p:cNvGrpSpPr/>
                  <p:nvPr/>
                </p:nvGrpSpPr>
                <p:grpSpPr>
                  <a:xfrm>
                    <a:off x="1186497" y="1981200"/>
                    <a:ext cx="2262823" cy="664210"/>
                    <a:chOff x="1186497" y="1981200"/>
                    <a:chExt cx="2262823" cy="664210"/>
                  </a:xfrm>
                </p:grpSpPr>
                <p:sp>
                  <p:nvSpPr>
                    <p:cNvPr id="66" name="Freeform 65"/>
                    <p:cNvSpPr/>
                    <p:nvPr/>
                  </p:nvSpPr>
                  <p:spPr>
                    <a:xfrm>
                      <a:off x="1203960" y="1981200"/>
                      <a:ext cx="2217420" cy="510540"/>
                    </a:xfrm>
                    <a:custGeom>
                      <a:avLst/>
                      <a:gdLst>
                        <a:gd name="connsiteX0" fmla="*/ 0 w 2217420"/>
                        <a:gd name="connsiteY0" fmla="*/ 487680 h 510540"/>
                        <a:gd name="connsiteX1" fmla="*/ 594360 w 2217420"/>
                        <a:gd name="connsiteY1" fmla="*/ 0 h 510540"/>
                        <a:gd name="connsiteX2" fmla="*/ 1836420 w 2217420"/>
                        <a:gd name="connsiteY2" fmla="*/ 0 h 510540"/>
                        <a:gd name="connsiteX3" fmla="*/ 2217420 w 2217420"/>
                        <a:gd name="connsiteY3" fmla="*/ 510540 h 510540"/>
                        <a:gd name="connsiteX4" fmla="*/ 0 w 2217420"/>
                        <a:gd name="connsiteY4" fmla="*/ 48768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510540">
                          <a:moveTo>
                            <a:pt x="0" y="487680"/>
                          </a:moveTo>
                          <a:lnTo>
                            <a:pt x="594360" y="0"/>
                          </a:lnTo>
                          <a:lnTo>
                            <a:pt x="1836420" y="0"/>
                          </a:lnTo>
                          <a:lnTo>
                            <a:pt x="2217420" y="510540"/>
                          </a:lnTo>
                          <a:lnTo>
                            <a:pt x="0" y="4876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67" name="Group 66"/>
                    <p:cNvGrpSpPr/>
                    <p:nvPr/>
                  </p:nvGrpSpPr>
                  <p:grpSpPr>
                    <a:xfrm>
                      <a:off x="1186497" y="2475230"/>
                      <a:ext cx="2262823" cy="170180"/>
                      <a:chOff x="1186497" y="2475230"/>
                      <a:chExt cx="2262823" cy="170180"/>
                    </a:xfrm>
                  </p:grpSpPr>
                  <p:sp>
                    <p:nvSpPr>
                      <p:cNvPr id="68" name="Freeform 67"/>
                      <p:cNvSpPr/>
                      <p:nvPr/>
                    </p:nvSpPr>
                    <p:spPr>
                      <a:xfrm>
                        <a:off x="1199515" y="2475230"/>
                        <a:ext cx="2249805" cy="170180"/>
                      </a:xfrm>
                      <a:custGeom>
                        <a:avLst/>
                        <a:gdLst>
                          <a:gd name="connsiteX0" fmla="*/ 7620 w 2202180"/>
                          <a:gd name="connsiteY0" fmla="*/ 22860 h 167640"/>
                          <a:gd name="connsiteX1" fmla="*/ 0 w 2202180"/>
                          <a:gd name="connsiteY1" fmla="*/ 152400 h 167640"/>
                          <a:gd name="connsiteX2" fmla="*/ 2202180 w 2202180"/>
                          <a:gd name="connsiteY2" fmla="*/ 167640 h 167640"/>
                          <a:gd name="connsiteX3" fmla="*/ 2202180 w 2202180"/>
                          <a:gd name="connsiteY3" fmla="*/ 0 h 167640"/>
                          <a:gd name="connsiteX4" fmla="*/ 7620 w 2202180"/>
                          <a:gd name="connsiteY4" fmla="*/ 22860 h 167640"/>
                          <a:gd name="connsiteX0" fmla="*/ 4445 w 2202180"/>
                          <a:gd name="connsiteY0" fmla="*/ 0 h 176530"/>
                          <a:gd name="connsiteX1" fmla="*/ 0 w 2202180"/>
                          <a:gd name="connsiteY1" fmla="*/ 161290 h 176530"/>
                          <a:gd name="connsiteX2" fmla="*/ 2202180 w 2202180"/>
                          <a:gd name="connsiteY2" fmla="*/ 176530 h 176530"/>
                          <a:gd name="connsiteX3" fmla="*/ 2202180 w 2202180"/>
                          <a:gd name="connsiteY3" fmla="*/ 8890 h 176530"/>
                          <a:gd name="connsiteX4" fmla="*/ 4445 w 2202180"/>
                          <a:gd name="connsiteY4" fmla="*/ 0 h 176530"/>
                          <a:gd name="connsiteX0" fmla="*/ 1270 w 2199005"/>
                          <a:gd name="connsiteY0" fmla="*/ 0 h 176530"/>
                          <a:gd name="connsiteX1" fmla="*/ 0 w 2199005"/>
                          <a:gd name="connsiteY1" fmla="*/ 161290 h 176530"/>
                          <a:gd name="connsiteX2" fmla="*/ 2199005 w 2199005"/>
                          <a:gd name="connsiteY2" fmla="*/ 176530 h 176530"/>
                          <a:gd name="connsiteX3" fmla="*/ 2199005 w 2199005"/>
                          <a:gd name="connsiteY3" fmla="*/ 8890 h 176530"/>
                          <a:gd name="connsiteX4" fmla="*/ 1270 w 2199005"/>
                          <a:gd name="connsiteY4" fmla="*/ 0 h 176530"/>
                          <a:gd name="connsiteX0" fmla="*/ 1270 w 2249805"/>
                          <a:gd name="connsiteY0" fmla="*/ 0 h 170180"/>
                          <a:gd name="connsiteX1" fmla="*/ 0 w 2249805"/>
                          <a:gd name="connsiteY1" fmla="*/ 161290 h 170180"/>
                          <a:gd name="connsiteX2" fmla="*/ 2249805 w 2249805"/>
                          <a:gd name="connsiteY2" fmla="*/ 170180 h 170180"/>
                          <a:gd name="connsiteX3" fmla="*/ 2199005 w 2249805"/>
                          <a:gd name="connsiteY3" fmla="*/ 8890 h 170180"/>
                          <a:gd name="connsiteX4" fmla="*/ 1270 w 2249805"/>
                          <a:gd name="connsiteY4" fmla="*/ 0 h 170180"/>
                          <a:gd name="connsiteX0" fmla="*/ 1270 w 2249805"/>
                          <a:gd name="connsiteY0" fmla="*/ 0 h 170180"/>
                          <a:gd name="connsiteX1" fmla="*/ 0 w 2249805"/>
                          <a:gd name="connsiteY1" fmla="*/ 161290 h 170180"/>
                          <a:gd name="connsiteX2" fmla="*/ 2249805 w 2249805"/>
                          <a:gd name="connsiteY2" fmla="*/ 170180 h 170180"/>
                          <a:gd name="connsiteX3" fmla="*/ 2230755 w 2249805"/>
                          <a:gd name="connsiteY3" fmla="*/ 15240 h 170180"/>
                          <a:gd name="connsiteX4" fmla="*/ 1270 w 2249805"/>
                          <a:gd name="connsiteY4" fmla="*/ 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805" h="170180">
                            <a:moveTo>
                              <a:pt x="1270" y="0"/>
                            </a:moveTo>
                            <a:cubicBezTo>
                              <a:pt x="847" y="53763"/>
                              <a:pt x="423" y="107527"/>
                              <a:pt x="0" y="161290"/>
                            </a:cubicBezTo>
                            <a:lnTo>
                              <a:pt x="2249805" y="170180"/>
                            </a:lnTo>
                            <a:lnTo>
                              <a:pt x="2230755" y="15240"/>
                            </a:lnTo>
                            <a:lnTo>
                              <a:pt x="127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1191895" y="25146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96022" y="25527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86497" y="2590800"/>
                        <a:ext cx="2229485" cy="152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a:off x="1676400" y="2190115"/>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59" name="Picture 2"/>
                <p:cNvPicPr>
                  <a:picLocks noChangeArrowheads="1"/>
                </p:cNvPicPr>
                <p:nvPr/>
              </p:nvPicPr>
              <p:blipFill rotWithShape="1">
                <a:blip r:embed="rId10" cstate="print">
                  <a:extLst>
                    <a:ext uri="{28A0092B-C50C-407E-A947-70E740481C1C}">
                      <a14:useLocalDpi xmlns:a14="http://schemas.microsoft.com/office/drawing/2010/main" val="0"/>
                    </a:ext>
                  </a:extLst>
                </a:blip>
                <a:srcRect t="1" r="1904" b="85232"/>
                <a:stretch/>
              </p:blipFill>
              <p:spPr bwMode="auto">
                <a:xfrm>
                  <a:off x="1776412" y="2038231"/>
                  <a:ext cx="1259682"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85" t="14060" r="4544" b="50000"/>
                <a:stretch/>
              </p:blipFill>
              <p:spPr bwMode="auto">
                <a:xfrm>
                  <a:off x="1676717" y="2103507"/>
                  <a:ext cx="1370966" cy="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6" t="73188" r="4417" b="21550"/>
                <a:stretch/>
              </p:blipFill>
              <p:spPr bwMode="auto">
                <a:xfrm>
                  <a:off x="1413737" y="2415541"/>
                  <a:ext cx="1862863" cy="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3" t="48829" r="3481" b="33111"/>
                <a:stretch/>
              </p:blipFill>
              <p:spPr bwMode="auto">
                <a:xfrm>
                  <a:off x="1566137" y="2187574"/>
                  <a:ext cx="1558063" cy="13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38" t="67013" r="3978" b="21229"/>
                <a:stretch/>
              </p:blipFill>
              <p:spPr bwMode="auto">
                <a:xfrm>
                  <a:off x="1478756" y="2326481"/>
                  <a:ext cx="1721644" cy="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7" name="Freeform 56"/>
              <p:cNvSpPr/>
              <p:nvPr/>
            </p:nvSpPr>
            <p:spPr>
              <a:xfrm>
                <a:off x="1140737" y="869132"/>
                <a:ext cx="7165064" cy="889377"/>
              </a:xfrm>
              <a:custGeom>
                <a:avLst/>
                <a:gdLst>
                  <a:gd name="connsiteX0" fmla="*/ 0 w 7143184"/>
                  <a:gd name="connsiteY0" fmla="*/ 851025 h 869132"/>
                  <a:gd name="connsiteX1" fmla="*/ 1086415 w 7143184"/>
                  <a:gd name="connsiteY1" fmla="*/ 9053 h 869132"/>
                  <a:gd name="connsiteX2" fmla="*/ 6400800 w 7143184"/>
                  <a:gd name="connsiteY2" fmla="*/ 0 h 869132"/>
                  <a:gd name="connsiteX3" fmla="*/ 7143184 w 7143184"/>
                  <a:gd name="connsiteY3" fmla="*/ 869132 h 869132"/>
                  <a:gd name="connsiteX4" fmla="*/ 0 w 7143184"/>
                  <a:gd name="connsiteY4" fmla="*/ 851025 h 86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184" h="869132">
                    <a:moveTo>
                      <a:pt x="0" y="851025"/>
                    </a:moveTo>
                    <a:lnTo>
                      <a:pt x="1086415" y="9053"/>
                    </a:lnTo>
                    <a:lnTo>
                      <a:pt x="6400800" y="0"/>
                    </a:lnTo>
                    <a:lnTo>
                      <a:pt x="7143184" y="869132"/>
                    </a:lnTo>
                    <a:lnTo>
                      <a:pt x="0" y="851025"/>
                    </a:lnTo>
                    <a:close/>
                  </a:path>
                </a:pathLst>
              </a:cu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217026" y="1784004"/>
              <a:ext cx="6037562" cy="3313888"/>
              <a:chOff x="1217026" y="1761526"/>
              <a:chExt cx="6037562" cy="3313888"/>
            </a:xfrm>
          </p:grpSpPr>
          <p:sp>
            <p:nvSpPr>
              <p:cNvPr id="20" name="Rectangle 19"/>
              <p:cNvSpPr/>
              <p:nvPr/>
            </p:nvSpPr>
            <p:spPr>
              <a:xfrm>
                <a:off x="1222328" y="1761526"/>
                <a:ext cx="1119139" cy="486349"/>
              </a:xfrm>
              <a:prstGeom prst="rect">
                <a:avLst/>
              </a:prstGeom>
              <a:solidFill>
                <a:srgbClr val="FF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 month English</a:t>
                </a:r>
              </a:p>
              <a:p>
                <a:pPr algn="ctr"/>
                <a:r>
                  <a:rPr lang="en-US" sz="1100" dirty="0">
                    <a:solidFill>
                      <a:schemeClr val="tx1"/>
                    </a:solidFill>
                  </a:rPr>
                  <a:t> (1 month, 0 days to 3 months, 31 days)</a:t>
                </a:r>
              </a:p>
            </p:txBody>
          </p:sp>
          <p:sp>
            <p:nvSpPr>
              <p:cNvPr id="21" name="Rectangle 20"/>
              <p:cNvSpPr/>
              <p:nvPr/>
            </p:nvSpPr>
            <p:spPr>
              <a:xfrm>
                <a:off x="3660461" y="1796971"/>
                <a:ext cx="1189713" cy="49880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4 month English</a:t>
                </a:r>
              </a:p>
              <a:p>
                <a:pPr algn="ctr"/>
                <a:r>
                  <a:rPr lang="en-US" sz="1100" dirty="0">
                    <a:solidFill>
                      <a:schemeClr val="tx1"/>
                    </a:solidFill>
                  </a:rPr>
                  <a:t>  (4 months, 0 days to 5 months, 31 days)</a:t>
                </a:r>
              </a:p>
            </p:txBody>
          </p:sp>
          <p:sp>
            <p:nvSpPr>
              <p:cNvPr id="22" name="Rectangle 21"/>
              <p:cNvSpPr/>
              <p:nvPr/>
            </p:nvSpPr>
            <p:spPr>
              <a:xfrm>
                <a:off x="6109009" y="1788176"/>
                <a:ext cx="1145579" cy="487892"/>
              </a:xfrm>
              <a:prstGeom prst="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6 month English</a:t>
                </a:r>
              </a:p>
              <a:p>
                <a:pPr algn="ctr"/>
                <a:r>
                  <a:rPr lang="en-US" sz="1100" dirty="0">
                    <a:solidFill>
                      <a:schemeClr val="tx1"/>
                    </a:solidFill>
                  </a:rPr>
                  <a:t>  (6 months, 0 days to 8 months, 31 days)</a:t>
                </a:r>
              </a:p>
            </p:txBody>
          </p:sp>
          <p:sp>
            <p:nvSpPr>
              <p:cNvPr id="23" name="Rectangle 22"/>
              <p:cNvSpPr/>
              <p:nvPr/>
            </p:nvSpPr>
            <p:spPr>
              <a:xfrm>
                <a:off x="1246772" y="2721418"/>
                <a:ext cx="1111728" cy="463107"/>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9 month English</a:t>
                </a:r>
              </a:p>
              <a:p>
                <a:pPr algn="ctr"/>
                <a:r>
                  <a:rPr lang="en-US" sz="1100" dirty="0">
                    <a:solidFill>
                      <a:schemeClr val="tx1"/>
                    </a:solidFill>
                  </a:rPr>
                  <a:t> (9 months, 0 days to 11 months, 31 days)</a:t>
                </a:r>
              </a:p>
            </p:txBody>
          </p:sp>
          <p:sp>
            <p:nvSpPr>
              <p:cNvPr id="24" name="Rectangle 23"/>
              <p:cNvSpPr/>
              <p:nvPr/>
            </p:nvSpPr>
            <p:spPr>
              <a:xfrm>
                <a:off x="3602899" y="2698559"/>
                <a:ext cx="1169306" cy="479458"/>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12 month English</a:t>
                </a:r>
              </a:p>
              <a:p>
                <a:pPr algn="ctr"/>
                <a:r>
                  <a:rPr lang="en-US" sz="1100" dirty="0">
                    <a:solidFill>
                      <a:schemeClr val="tx1"/>
                    </a:solidFill>
                  </a:rPr>
                  <a:t> (12 months, 0 days to 14 months, 31 days)</a:t>
                </a:r>
              </a:p>
            </p:txBody>
          </p:sp>
          <p:sp>
            <p:nvSpPr>
              <p:cNvPr id="25" name="Rectangle 24"/>
              <p:cNvSpPr/>
              <p:nvPr/>
            </p:nvSpPr>
            <p:spPr>
              <a:xfrm>
                <a:off x="6087694" y="2698558"/>
                <a:ext cx="1144996" cy="479458"/>
              </a:xfrm>
              <a:prstGeom prst="rect">
                <a:avLst/>
              </a:prstGeom>
              <a:solidFill>
                <a:srgbClr val="FA9EFC"/>
              </a:solidFill>
              <a:ln>
                <a:solidFill>
                  <a:srgbClr val="C99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15 month English</a:t>
                </a:r>
              </a:p>
              <a:p>
                <a:pPr algn="ctr"/>
                <a:r>
                  <a:rPr lang="en-US" sz="1100" dirty="0">
                    <a:solidFill>
                      <a:schemeClr val="tx1"/>
                    </a:solidFill>
                  </a:rPr>
                  <a:t>  (15 months, 0 days to 17 months, 31 days)</a:t>
                </a:r>
              </a:p>
            </p:txBody>
          </p:sp>
          <p:sp>
            <p:nvSpPr>
              <p:cNvPr id="26" name="Rectangle 25"/>
              <p:cNvSpPr/>
              <p:nvPr/>
            </p:nvSpPr>
            <p:spPr>
              <a:xfrm>
                <a:off x="1217026" y="3612445"/>
                <a:ext cx="1199471" cy="460619"/>
              </a:xfrm>
              <a:prstGeom prst="rect">
                <a:avLst/>
              </a:prstGeom>
              <a:solidFill>
                <a:srgbClr val="9999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18 month English</a:t>
                </a:r>
              </a:p>
              <a:p>
                <a:pPr algn="ctr"/>
                <a:r>
                  <a:rPr lang="en-US" sz="1100" dirty="0">
                    <a:solidFill>
                      <a:schemeClr val="tx1"/>
                    </a:solidFill>
                  </a:rPr>
                  <a:t> (18 months, 0 days to 22 months, 31 days)</a:t>
                </a:r>
              </a:p>
            </p:txBody>
          </p:sp>
          <p:sp>
            <p:nvSpPr>
              <p:cNvPr id="27" name="Rectangle 26"/>
              <p:cNvSpPr/>
              <p:nvPr/>
            </p:nvSpPr>
            <p:spPr>
              <a:xfrm>
                <a:off x="3610016" y="3621829"/>
                <a:ext cx="1217869" cy="461320"/>
              </a:xfrm>
              <a:prstGeom prst="rect">
                <a:avLst/>
              </a:prstGeom>
              <a:solidFill>
                <a:srgbClr val="EBF65C"/>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24 month English</a:t>
                </a:r>
              </a:p>
              <a:p>
                <a:pPr algn="ctr"/>
                <a:r>
                  <a:rPr lang="en-US" sz="1100" dirty="0">
                    <a:solidFill>
                      <a:schemeClr val="tx1"/>
                    </a:solidFill>
                  </a:rPr>
                  <a:t> (23 months, 0 days to 28 months, 31 days)</a:t>
                </a:r>
              </a:p>
            </p:txBody>
          </p:sp>
          <p:sp>
            <p:nvSpPr>
              <p:cNvPr id="28" name="Rectangle 27"/>
              <p:cNvSpPr/>
              <p:nvPr/>
            </p:nvSpPr>
            <p:spPr>
              <a:xfrm>
                <a:off x="6040993" y="3598637"/>
                <a:ext cx="1182232" cy="47442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30 month English</a:t>
                </a:r>
              </a:p>
              <a:p>
                <a:pPr algn="ctr"/>
                <a:r>
                  <a:rPr lang="en-US" sz="1100" dirty="0">
                    <a:solidFill>
                      <a:schemeClr val="tx1"/>
                    </a:solidFill>
                  </a:rPr>
                  <a:t> (29 months, 0 days to 34 months, 31 days)</a:t>
                </a:r>
              </a:p>
            </p:txBody>
          </p:sp>
          <p:sp>
            <p:nvSpPr>
              <p:cNvPr id="29" name="Rectangle 28"/>
              <p:cNvSpPr/>
              <p:nvPr/>
            </p:nvSpPr>
            <p:spPr>
              <a:xfrm>
                <a:off x="1224725" y="4587607"/>
                <a:ext cx="1133775" cy="487807"/>
              </a:xfrm>
              <a:prstGeom prst="rect">
                <a:avLst/>
              </a:prstGeom>
              <a:solidFill>
                <a:srgbClr val="33CCFF"/>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36 month English</a:t>
                </a:r>
              </a:p>
              <a:p>
                <a:pPr algn="ctr"/>
                <a:r>
                  <a:rPr lang="en-US" sz="1100" dirty="0">
                    <a:solidFill>
                      <a:schemeClr val="tx1"/>
                    </a:solidFill>
                  </a:rPr>
                  <a:t> (35 months, 0 days to 46 months, 31 days)</a:t>
                </a:r>
              </a:p>
            </p:txBody>
          </p:sp>
          <p:sp>
            <p:nvSpPr>
              <p:cNvPr id="30" name="Rectangle 29"/>
              <p:cNvSpPr/>
              <p:nvPr/>
            </p:nvSpPr>
            <p:spPr>
              <a:xfrm>
                <a:off x="3648621" y="4600837"/>
                <a:ext cx="1101518" cy="46807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48 month English</a:t>
                </a:r>
              </a:p>
              <a:p>
                <a:pPr algn="ctr"/>
                <a:r>
                  <a:rPr lang="en-US" sz="1100" dirty="0">
                    <a:solidFill>
                      <a:schemeClr val="tx1"/>
                    </a:solidFill>
                  </a:rPr>
                  <a:t> </a:t>
                </a:r>
                <a:r>
                  <a:rPr lang="en-US" sz="1100" dirty="0" smtClean="0">
                    <a:solidFill>
                      <a:schemeClr val="tx1"/>
                    </a:solidFill>
                  </a:rPr>
                  <a:t>(47 </a:t>
                </a:r>
                <a:r>
                  <a:rPr lang="en-US" sz="1100" dirty="0">
                    <a:solidFill>
                      <a:schemeClr val="tx1"/>
                    </a:solidFill>
                  </a:rPr>
                  <a:t>months, 0 days to 58 months, 31 days)</a:t>
                </a:r>
              </a:p>
            </p:txBody>
          </p:sp>
          <p:sp>
            <p:nvSpPr>
              <p:cNvPr id="31" name="Rectangle 30"/>
              <p:cNvSpPr/>
              <p:nvPr/>
            </p:nvSpPr>
            <p:spPr>
              <a:xfrm>
                <a:off x="6076162" y="4611392"/>
                <a:ext cx="1106711" cy="457515"/>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60 month English</a:t>
                </a:r>
              </a:p>
              <a:p>
                <a:pPr algn="ctr"/>
                <a:r>
                  <a:rPr lang="en-US" sz="1100" dirty="0">
                    <a:solidFill>
                      <a:schemeClr val="tx1"/>
                    </a:solidFill>
                  </a:rPr>
                  <a:t>(59 months, 0 days to 65 months, 31 days)</a:t>
                </a:r>
              </a:p>
            </p:txBody>
          </p:sp>
        </p:grpSp>
        <p:sp>
          <p:nvSpPr>
            <p:cNvPr id="8" name="Rectangle 7"/>
            <p:cNvSpPr/>
            <p:nvPr/>
          </p:nvSpPr>
          <p:spPr>
            <a:xfrm>
              <a:off x="1663042" y="1708294"/>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6714" y="2680888"/>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8999" y="1754592"/>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93831" y="1724686"/>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09190" y="2676365"/>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38991" y="2658029"/>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47248" y="3590314"/>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48375" y="3581299"/>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86269" y="3590422"/>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36714" y="4550847"/>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8251" y="4559333"/>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93932" y="4593340"/>
              <a:ext cx="241398" cy="81059"/>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14:trim st="1224.3437" end="2788.7824"/>
                </p14:media>
              </p:ext>
            </p:extLst>
          </p:nvPr>
        </p:nvPicPr>
        <p:blipFill>
          <a:blip r:embed="rId2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709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876800"/>
          </a:xfrm>
        </p:spPr>
        <p:txBody>
          <a:bodyPr>
            <a:normAutofit fontScale="77500" lnSpcReduction="20000"/>
          </a:bodyPr>
          <a:lstStyle/>
          <a:p>
            <a:r>
              <a:rPr lang="en-US" sz="2600" dirty="0">
                <a:latin typeface="+mn-lt"/>
                <a:cs typeface="Arial" panose="020B0604020202020204" pitchFamily="34" charset="0"/>
              </a:rPr>
              <a:t>Some practices have built the SWYC into electronic patient </a:t>
            </a:r>
            <a:r>
              <a:rPr lang="en-US" sz="2600" dirty="0" smtClean="0">
                <a:latin typeface="+mn-lt"/>
                <a:cs typeface="Arial" panose="020B0604020202020204" pitchFamily="34" charset="0"/>
              </a:rPr>
              <a:t>portals or use the Epic foundation build</a:t>
            </a:r>
          </a:p>
          <a:p>
            <a:endParaRPr lang="en-US" sz="2600" dirty="0" smtClean="0">
              <a:latin typeface="+mn-lt"/>
              <a:cs typeface="Arial" panose="020B0604020202020204" pitchFamily="34" charset="0"/>
            </a:endParaRPr>
          </a:p>
          <a:p>
            <a:r>
              <a:rPr lang="en-US" sz="2600" dirty="0" smtClean="0">
                <a:latin typeface="+mn-lt"/>
                <a:cs typeface="Arial" panose="020B0604020202020204" pitchFamily="34" charset="0"/>
              </a:rPr>
              <a:t>Will parents complete the electronic form on their home computer? At a kiosk in the office? On a tablet? </a:t>
            </a:r>
          </a:p>
          <a:p>
            <a:endParaRPr lang="en-US" sz="2600" dirty="0" smtClean="0">
              <a:latin typeface="+mn-lt"/>
              <a:cs typeface="Arial" panose="020B0604020202020204" pitchFamily="34" charset="0"/>
            </a:endParaRPr>
          </a:p>
          <a:p>
            <a:r>
              <a:rPr lang="en-US" sz="2600" dirty="0" smtClean="0">
                <a:latin typeface="+mn-lt"/>
                <a:cs typeface="Arial" panose="020B0604020202020204" pitchFamily="34" charset="0"/>
              </a:rPr>
              <a:t>As of this time (November 2016), most </a:t>
            </a:r>
            <a:r>
              <a:rPr lang="en-US" sz="2600" dirty="0">
                <a:latin typeface="+mn-lt"/>
                <a:cs typeface="Arial" panose="020B0604020202020204" pitchFamily="34" charset="0"/>
              </a:rPr>
              <a:t>of the SWYC Milestones are already available to access in Epic- ask your Epic </a:t>
            </a:r>
            <a:r>
              <a:rPr lang="en-US" sz="2600" dirty="0" smtClean="0">
                <a:latin typeface="+mn-lt"/>
                <a:cs typeface="Arial" panose="020B0604020202020204" pitchFamily="34" charset="0"/>
              </a:rPr>
              <a:t>rep</a:t>
            </a:r>
          </a:p>
          <a:p>
            <a:endParaRPr lang="en-US" sz="2600" dirty="0" smtClean="0">
              <a:latin typeface="+mn-lt"/>
              <a:cs typeface="Arial" panose="020B0604020202020204" pitchFamily="34" charset="0"/>
            </a:endParaRPr>
          </a:p>
          <a:p>
            <a:r>
              <a:rPr lang="en-US" sz="2600" dirty="0" smtClean="0">
                <a:latin typeface="+mn-lt"/>
                <a:cs typeface="Arial" panose="020B0604020202020204" pitchFamily="34" charset="0"/>
              </a:rPr>
              <a:t>We anticipate that the other SWYC components will be available in Epic in the spring of 2017</a:t>
            </a:r>
          </a:p>
          <a:p>
            <a:endParaRPr lang="en-US" sz="2600" dirty="0">
              <a:latin typeface="+mn-lt"/>
              <a:cs typeface="Arial" panose="020B0604020202020204" pitchFamily="34" charset="0"/>
            </a:endParaRPr>
          </a:p>
          <a:p>
            <a:r>
              <a:rPr lang="en-US" sz="2600" dirty="0" smtClean="0">
                <a:latin typeface="+mn-lt"/>
              </a:rPr>
              <a:t>Most users do not need a license to incorporate the SWYC into a new electronic system, but some large or corporate users may. Consult our website for more information and email us at </a:t>
            </a:r>
            <a:r>
              <a:rPr lang="en-US" sz="2600" dirty="0" smtClean="0">
                <a:latin typeface="+mn-lt"/>
                <a:hlinkClick r:id="rId5"/>
              </a:rPr>
              <a:t>theswyc@gmail.com</a:t>
            </a:r>
            <a:r>
              <a:rPr lang="en-US" sz="2600" dirty="0" smtClean="0">
                <a:latin typeface="+mn-lt"/>
              </a:rPr>
              <a:t> if </a:t>
            </a:r>
            <a:r>
              <a:rPr lang="en-US" sz="2600" dirty="0" smtClean="0">
                <a:latin typeface="+mn-lt"/>
              </a:rPr>
              <a:t>you are not sure whether or not your build requires a license. </a:t>
            </a:r>
            <a:endParaRPr lang="en-US" dirty="0">
              <a:solidFill>
                <a:schemeClr val="bg2"/>
              </a:solidFill>
              <a:latin typeface="+mn-lt"/>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5</a:t>
            </a:fld>
            <a:endParaRPr lang="en-US" altLang="en-US"/>
          </a:p>
        </p:txBody>
      </p:sp>
      <p:sp>
        <p:nvSpPr>
          <p:cNvPr id="5" name="Title 1"/>
          <p:cNvSpPr txBox="1">
            <a:spLocks/>
          </p:cNvSpPr>
          <p:nvPr/>
        </p:nvSpPr>
        <p:spPr bwMode="auto">
          <a:xfrm>
            <a:off x="0" y="38100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a:lstStyle>
          <a:p>
            <a:r>
              <a:rPr lang="en-US" b="1" dirty="0" smtClean="0">
                <a:latin typeface="+mj-lt"/>
                <a:cs typeface="Arial" panose="020B0604020202020204" pitchFamily="34" charset="0"/>
              </a:rPr>
              <a:t>Electronic-based systems</a:t>
            </a:r>
            <a:endParaRPr lang="en-US" b="1" dirty="0">
              <a:latin typeface="+mj-lt"/>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3604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04800"/>
            <a:ext cx="8724900" cy="806450"/>
          </a:xfrm>
        </p:spPr>
        <p:txBody>
          <a:bodyPr/>
          <a:lstStyle/>
          <a:p>
            <a:r>
              <a:rPr lang="en-US" b="1" dirty="0" smtClean="0">
                <a:latin typeface="+mj-lt"/>
                <a:cs typeface="Arial" panose="020B0604020202020204" pitchFamily="34" charset="0"/>
              </a:rPr>
              <a:t>Combination systems</a:t>
            </a:r>
            <a:endParaRPr lang="en-US" b="1" dirty="0">
              <a:latin typeface="+mj-lt"/>
              <a:cs typeface="Arial" panose="020B0604020202020204" pitchFamily="34" charset="0"/>
            </a:endParaRPr>
          </a:p>
        </p:txBody>
      </p:sp>
      <p:sp>
        <p:nvSpPr>
          <p:cNvPr id="3" name="Content Placeholder 2"/>
          <p:cNvSpPr>
            <a:spLocks noGrp="1"/>
          </p:cNvSpPr>
          <p:nvPr>
            <p:ph idx="1"/>
          </p:nvPr>
        </p:nvSpPr>
        <p:spPr>
          <a:xfrm>
            <a:off x="457200" y="1371600"/>
            <a:ext cx="8229600" cy="4152900"/>
          </a:xfrm>
        </p:spPr>
        <p:txBody>
          <a:bodyPr/>
          <a:lstStyle/>
          <a:p>
            <a:r>
              <a:rPr lang="en-US" dirty="0" smtClean="0">
                <a:latin typeface="+mn-lt"/>
                <a:cs typeface="Arial" panose="020B0604020202020204" pitchFamily="34" charset="0"/>
              </a:rPr>
              <a:t>Will </a:t>
            </a:r>
            <a:r>
              <a:rPr lang="en-US" dirty="0">
                <a:latin typeface="+mn-lt"/>
                <a:cs typeface="Arial" panose="020B0604020202020204" pitchFamily="34" charset="0"/>
              </a:rPr>
              <a:t>scoring be done electronically or manually?</a:t>
            </a:r>
          </a:p>
          <a:p>
            <a:endParaRPr lang="en-US" dirty="0" smtClean="0">
              <a:latin typeface="+mn-lt"/>
              <a:cs typeface="Arial" panose="020B0604020202020204" pitchFamily="34" charset="0"/>
            </a:endParaRPr>
          </a:p>
          <a:p>
            <a:r>
              <a:rPr lang="en-US" dirty="0" smtClean="0">
                <a:latin typeface="+mn-lt"/>
                <a:cs typeface="Arial" panose="020B0604020202020204" pitchFamily="34" charset="0"/>
              </a:rPr>
              <a:t>If you’re administering the SWYC electronically, do the results automatically sync to the child’s chart or do they need to be printed or hand-entered in some way?</a:t>
            </a:r>
          </a:p>
          <a:p>
            <a:pPr marL="0" indent="0">
              <a:buNone/>
            </a:pPr>
            <a:endParaRPr lang="en-US" dirty="0" smtClean="0">
              <a:latin typeface="+mn-lt"/>
              <a:cs typeface="Arial" panose="020B0604020202020204" pitchFamily="34" charset="0"/>
            </a:endParaRPr>
          </a:p>
          <a:p>
            <a:r>
              <a:rPr lang="en-US" dirty="0" smtClean="0">
                <a:latin typeface="+mn-lt"/>
                <a:cs typeface="Arial" panose="020B0604020202020204" pitchFamily="34" charset="0"/>
              </a:rPr>
              <a:t>If completing on paper, is it scanned to the chart? Is the data entered into an electronic chart? Are the paper forms just filed in hard copy?</a:t>
            </a:r>
          </a:p>
          <a:p>
            <a:endParaRPr lang="en-US" dirty="0" smtClean="0">
              <a:latin typeface="+mn-lt"/>
              <a:cs typeface="Arial" panose="020B0604020202020204" pitchFamily="34" charset="0"/>
            </a:endParaRPr>
          </a:p>
          <a:p>
            <a:endParaRPr lang="en-US" dirty="0"/>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6</a:t>
            </a:fld>
            <a:endParaRPr lang="en-US" alt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end="2803.3408"/>
                </p14:media>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79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360382" y="2286000"/>
            <a:ext cx="3058194" cy="3048000"/>
          </a:xfrm>
        </p:spPr>
      </p:pic>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7</a:t>
            </a:fld>
            <a:endParaRPr lang="en-US" alt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TextBox 5"/>
          <p:cNvSpPr txBox="1"/>
          <p:nvPr/>
        </p:nvSpPr>
        <p:spPr>
          <a:xfrm>
            <a:off x="457200" y="1828800"/>
            <a:ext cx="4648200" cy="2677656"/>
          </a:xfrm>
          <a:prstGeom prst="rect">
            <a:avLst/>
          </a:prstGeom>
          <a:noFill/>
        </p:spPr>
        <p:txBody>
          <a:bodyPr wrap="square" rtlCol="0">
            <a:spAutoFit/>
          </a:bodyPr>
          <a:lstStyle/>
          <a:p>
            <a:r>
              <a:rPr lang="en-US" sz="2400" dirty="0">
                <a:solidFill>
                  <a:schemeClr val="bg2"/>
                </a:solidFill>
                <a:latin typeface="+mj-lt"/>
              </a:rPr>
              <a:t>We’d appreciate your feedback on this </a:t>
            </a:r>
            <a:r>
              <a:rPr lang="en-US" sz="2400" dirty="0" err="1">
                <a:solidFill>
                  <a:schemeClr val="bg2"/>
                </a:solidFill>
                <a:latin typeface="+mj-lt"/>
              </a:rPr>
              <a:t>Powerpoint</a:t>
            </a:r>
            <a:r>
              <a:rPr lang="en-US" sz="2400" dirty="0">
                <a:solidFill>
                  <a:schemeClr val="bg2"/>
                </a:solidFill>
                <a:latin typeface="+mj-lt"/>
              </a:rPr>
              <a:t>!</a:t>
            </a:r>
          </a:p>
          <a:p>
            <a:endParaRPr lang="en-US" sz="2400" dirty="0">
              <a:solidFill>
                <a:schemeClr val="bg2"/>
              </a:solidFill>
              <a:latin typeface="+mj-lt"/>
            </a:endParaRPr>
          </a:p>
          <a:p>
            <a:r>
              <a:rPr lang="en-US" sz="2400" dirty="0">
                <a:solidFill>
                  <a:schemeClr val="bg2"/>
                </a:solidFill>
                <a:latin typeface="+mj-lt"/>
              </a:rPr>
              <a:t>Answer two quick satisfaction questions here</a:t>
            </a:r>
            <a:r>
              <a:rPr lang="en-US" sz="2400" dirty="0" smtClean="0">
                <a:solidFill>
                  <a:schemeClr val="bg2"/>
                </a:solidFill>
                <a:latin typeface="+mj-lt"/>
              </a:rPr>
              <a:t>:</a:t>
            </a:r>
          </a:p>
          <a:p>
            <a:r>
              <a:rPr lang="en-US" sz="2400" u="sng" dirty="0">
                <a:latin typeface="+mj-lt"/>
                <a:hlinkClick r:id="rId7"/>
              </a:rPr>
              <a:t>https://www.surveymonkey.com/r/XQ57LJ2</a:t>
            </a:r>
            <a:endParaRPr lang="en-US" sz="2400" dirty="0">
              <a:latin typeface="+mj-lt"/>
            </a:endParaRPr>
          </a:p>
        </p:txBody>
      </p:sp>
    </p:spTree>
    <p:extLst>
      <p:ext uri="{BB962C8B-B14F-4D97-AF65-F5344CB8AC3E}">
        <p14:creationId xmlns:p14="http://schemas.microsoft.com/office/powerpoint/2010/main" val="3967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68325</TotalTime>
  <Words>968</Words>
  <Application>Microsoft Office PowerPoint</Application>
  <PresentationFormat>On-screen Show (4:3)</PresentationFormat>
  <Paragraphs>92</Paragraphs>
  <Slides>7</Slides>
  <Notes>7</Notes>
  <HiddenSlides>0</HiddenSlides>
  <MMClips>7</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1_Office Theme</vt:lpstr>
      <vt:lpstr>2_Office Theme</vt:lpstr>
      <vt:lpstr>Creating a SWYC Screening Plan, Part 3/5 Building your infrastructure</vt:lpstr>
      <vt:lpstr>Three basic choices, but lots of variation</vt:lpstr>
      <vt:lpstr>Paper-based systems</vt:lpstr>
      <vt:lpstr>PowerPoint Presentation</vt:lpstr>
      <vt:lpstr>PowerPoint Presentation</vt:lpstr>
      <vt:lpstr>Combination systems</vt:lpstr>
      <vt:lpstr>PowerPoint Presentation</vt:lpstr>
    </vt:vector>
  </TitlesOfParts>
  <Company>뿿죐뿿젰뿿��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Floating Hospital for Children:  Title goes here</dc:title>
  <dc:creator>Lori Salmeri</dc:creator>
  <cp:lastModifiedBy>TUFTS Medical Center</cp:lastModifiedBy>
  <cp:revision>369</cp:revision>
  <cp:lastPrinted>2017-01-23T19:36:37Z</cp:lastPrinted>
  <dcterms:created xsi:type="dcterms:W3CDTF">2008-02-20T04:28:07Z</dcterms:created>
  <dcterms:modified xsi:type="dcterms:W3CDTF">2017-01-23T20:02:40Z</dcterms:modified>
</cp:coreProperties>
</file>