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1" r:id="rId1"/>
    <p:sldMasterId id="2147483699" r:id="rId2"/>
  </p:sldMasterIdLst>
  <p:notesMasterIdLst>
    <p:notesMasterId r:id="rId10"/>
  </p:notesMasterIdLst>
  <p:handoutMasterIdLst>
    <p:handoutMasterId r:id="rId11"/>
  </p:handoutMasterIdLst>
  <p:sldIdLst>
    <p:sldId id="441" r:id="rId3"/>
    <p:sldId id="772" r:id="rId4"/>
    <p:sldId id="677" r:id="rId5"/>
    <p:sldId id="782" r:id="rId6"/>
    <p:sldId id="783" r:id="rId7"/>
    <p:sldId id="784" r:id="rId8"/>
    <p:sldId id="785" r:id="rId9"/>
  </p:sldIdLst>
  <p:sldSz cx="9144000" cy="6858000" type="screen4x3"/>
  <p:notesSz cx="6954838" cy="9240838"/>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C09"/>
    <a:srgbClr val="33CCFF"/>
    <a:srgbClr val="FF5050"/>
    <a:srgbClr val="3399FF"/>
    <a:srgbClr val="4ABBD6"/>
    <a:srgbClr val="2792AB"/>
    <a:srgbClr val="C999D1"/>
    <a:srgbClr val="0066CC"/>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78628" autoAdjust="0"/>
  </p:normalViewPr>
  <p:slideViewPr>
    <p:cSldViewPr>
      <p:cViewPr varScale="1">
        <p:scale>
          <a:sx n="101" d="100"/>
          <a:sy n="101" d="100"/>
        </p:scale>
        <p:origin x="149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982"/>
    </p:cViewPr>
  </p:sorterViewPr>
  <p:notesViewPr>
    <p:cSldViewPr>
      <p:cViewPr varScale="1">
        <p:scale>
          <a:sx n="78" d="100"/>
          <a:sy n="78" d="100"/>
        </p:scale>
        <p:origin x="-1980" y="-10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4755" name="Rectangle 3"/>
          <p:cNvSpPr>
            <a:spLocks noGrp="1" noChangeArrowheads="1"/>
          </p:cNvSpPr>
          <p:nvPr>
            <p:ph type="dt" sz="quarter"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algn="r" defTabSz="925982" eaLnBrk="0" hangingPunct="0">
              <a:defRPr sz="1200">
                <a:latin typeface="Arial" charset="0"/>
                <a:ea typeface="+mn-ea"/>
              </a:defRPr>
            </a:lvl1pPr>
          </a:lstStyle>
          <a:p>
            <a:pPr>
              <a:defRPr/>
            </a:pPr>
            <a:endParaRPr lang="en-US" altLang="en-US"/>
          </a:p>
        </p:txBody>
      </p:sp>
      <p:sp>
        <p:nvSpPr>
          <p:cNvPr id="74756" name="Rectangle 4"/>
          <p:cNvSpPr>
            <a:spLocks noGrp="1" noChangeArrowheads="1"/>
          </p:cNvSpPr>
          <p:nvPr>
            <p:ph type="ftr" sz="quarter" idx="2"/>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4757" name="Rectangle 5"/>
          <p:cNvSpPr>
            <a:spLocks noGrp="1" noChangeArrowheads="1"/>
          </p:cNvSpPr>
          <p:nvPr>
            <p:ph type="sldNum" sz="quarter" idx="3"/>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algn="r" defTabSz="925513" eaLnBrk="0" hangingPunct="0">
              <a:defRPr sz="1200"/>
            </a:lvl1pPr>
          </a:lstStyle>
          <a:p>
            <a:pPr>
              <a:defRPr/>
            </a:pPr>
            <a:fld id="{F1F3D327-ACD9-4C17-A3A8-99A666994DFC}" type="slidenum">
              <a:rPr lang="en-US" altLang="en-US"/>
              <a:pPr>
                <a:defRPr/>
              </a:pPr>
              <a:t>‹#›</a:t>
            </a:fld>
            <a:endParaRPr lang="en-US" altLang="en-US"/>
          </a:p>
        </p:txBody>
      </p:sp>
    </p:spTree>
    <p:extLst>
      <p:ext uri="{BB962C8B-B14F-4D97-AF65-F5344CB8AC3E}">
        <p14:creationId xmlns:p14="http://schemas.microsoft.com/office/powerpoint/2010/main" val="364664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171" name="Rectangle 3"/>
          <p:cNvSpPr>
            <a:spLocks noGrp="1" noChangeArrowheads="1"/>
          </p:cNvSpPr>
          <p:nvPr>
            <p:ph type="dt" idx="1"/>
          </p:nvPr>
        </p:nvSpPr>
        <p:spPr bwMode="auto">
          <a:xfrm>
            <a:off x="3941763"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lvl1pPr algn="r" defTabSz="925982" eaLnBrk="0" hangingPunct="0">
              <a:defRPr sz="1200">
                <a:latin typeface="Arial" charset="0"/>
                <a:ea typeface="+mn-ea"/>
              </a:defRPr>
            </a:lvl1pPr>
          </a:lstStyle>
          <a:p>
            <a:pPr>
              <a:defRPr/>
            </a:pPr>
            <a:endParaRPr lang="en-US" altLang="en-US"/>
          </a:p>
        </p:txBody>
      </p:sp>
      <p:sp>
        <p:nvSpPr>
          <p:cNvPr id="114692" name="Rectangle 4"/>
          <p:cNvSpPr>
            <a:spLocks noGrp="1" noRot="1" noChangeAspect="1" noChangeArrowheads="1" noTextEdit="1"/>
          </p:cNvSpPr>
          <p:nvPr>
            <p:ph type="sldImg" idx="2"/>
          </p:nvPr>
        </p:nvSpPr>
        <p:spPr bwMode="auto">
          <a:xfrm>
            <a:off x="1168400" y="693738"/>
            <a:ext cx="4619625"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8688" y="4389438"/>
            <a:ext cx="5097462"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4" name="Rectangle 6"/>
          <p:cNvSpPr>
            <a:spLocks noGrp="1" noChangeArrowheads="1"/>
          </p:cNvSpPr>
          <p:nvPr>
            <p:ph type="ftr" sz="quarter" idx="4"/>
          </p:nvPr>
        </p:nvSpPr>
        <p:spPr bwMode="auto">
          <a:xfrm>
            <a:off x="0"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defTabSz="925982" eaLnBrk="0" hangingPunct="0">
              <a:defRPr sz="1200">
                <a:latin typeface="Arial" charset="0"/>
                <a:ea typeface="+mn-ea"/>
              </a:defRPr>
            </a:lvl1pPr>
          </a:lstStyle>
          <a:p>
            <a:pPr>
              <a:defRPr/>
            </a:pPr>
            <a:endParaRPr lang="en-US" altLang="en-US"/>
          </a:p>
        </p:txBody>
      </p:sp>
      <p:sp>
        <p:nvSpPr>
          <p:cNvPr id="7175" name="Rectangle 7"/>
          <p:cNvSpPr>
            <a:spLocks noGrp="1" noChangeArrowheads="1"/>
          </p:cNvSpPr>
          <p:nvPr>
            <p:ph type="sldNum" sz="quarter" idx="5"/>
          </p:nvPr>
        </p:nvSpPr>
        <p:spPr bwMode="auto">
          <a:xfrm>
            <a:off x="3941763" y="8778875"/>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1" tIns="46271" rIns="92541" bIns="46271" numCol="1" anchor="b" anchorCtr="0" compatLnSpc="1">
            <a:prstTxWarp prst="textNoShape">
              <a:avLst/>
            </a:prstTxWarp>
          </a:bodyPr>
          <a:lstStyle>
            <a:lvl1pPr algn="r" defTabSz="925513" eaLnBrk="0" hangingPunct="0">
              <a:defRPr sz="1200"/>
            </a:lvl1pPr>
          </a:lstStyle>
          <a:p>
            <a:pPr>
              <a:defRPr/>
            </a:pPr>
            <a:fld id="{4799E76C-B904-4607-8320-2EEE8F951883}" type="slidenum">
              <a:rPr lang="en-US" altLang="en-US"/>
              <a:pPr>
                <a:defRPr/>
              </a:pPr>
              <a:t>‹#›</a:t>
            </a:fld>
            <a:endParaRPr lang="en-US" altLang="en-US"/>
          </a:p>
        </p:txBody>
      </p:sp>
    </p:spTree>
    <p:extLst>
      <p:ext uri="{BB962C8B-B14F-4D97-AF65-F5344CB8AC3E}">
        <p14:creationId xmlns:p14="http://schemas.microsoft.com/office/powerpoint/2010/main" val="3948563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11571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Arial" pitchFamily="34" charset="0"/>
                <a:ea typeface="ＭＳ Ｐゴシック" pitchFamily="34" charset="-128"/>
              </a:defRPr>
            </a:lvl1pPr>
            <a:lvl2pPr marL="742950" indent="-285750" defTabSz="925513" eaLnBrk="0" hangingPunct="0">
              <a:spcBef>
                <a:spcPct val="30000"/>
              </a:spcBef>
              <a:defRPr sz="1200">
                <a:solidFill>
                  <a:schemeClr val="tx1"/>
                </a:solidFill>
                <a:latin typeface="Arial" pitchFamily="34" charset="0"/>
                <a:ea typeface="ＭＳ Ｐゴシック" pitchFamily="34" charset="-128"/>
              </a:defRPr>
            </a:lvl2pPr>
            <a:lvl3pPr marL="1143000" indent="-228600" defTabSz="925513" eaLnBrk="0" hangingPunct="0">
              <a:spcBef>
                <a:spcPct val="30000"/>
              </a:spcBef>
              <a:defRPr sz="1200">
                <a:solidFill>
                  <a:schemeClr val="tx1"/>
                </a:solidFill>
                <a:latin typeface="Arial" pitchFamily="34" charset="0"/>
                <a:ea typeface="ＭＳ Ｐゴシック" pitchFamily="34" charset="-128"/>
              </a:defRPr>
            </a:lvl3pPr>
            <a:lvl4pPr marL="1600200" indent="-228600" defTabSz="925513" eaLnBrk="0" hangingPunct="0">
              <a:spcBef>
                <a:spcPct val="30000"/>
              </a:spcBef>
              <a:defRPr sz="1200">
                <a:solidFill>
                  <a:schemeClr val="tx1"/>
                </a:solidFill>
                <a:latin typeface="Arial" pitchFamily="34" charset="0"/>
                <a:ea typeface="ＭＳ Ｐゴシック" pitchFamily="34" charset="-128"/>
              </a:defRPr>
            </a:lvl4pPr>
            <a:lvl5pPr marL="2057400" indent="-228600" defTabSz="925513" eaLnBrk="0" hangingPunct="0">
              <a:spcBef>
                <a:spcPct val="30000"/>
              </a:spcBef>
              <a:defRPr sz="1200">
                <a:solidFill>
                  <a:schemeClr val="tx1"/>
                </a:solidFill>
                <a:latin typeface="Arial" pitchFamily="34"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45024145-662B-4B15-9B4B-664729D0F89F}" type="slidenum">
              <a:rPr lang="en-US" altLang="en-US" smtClean="0">
                <a:solidFill>
                  <a:srgbClr val="000000"/>
                </a:solidFill>
              </a:rPr>
              <a:pPr>
                <a:spcBef>
                  <a:spcPct val="0"/>
                </a:spcBef>
              </a:pPr>
              <a:t>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a:t>
            </a:r>
            <a:r>
              <a:rPr lang="en-US" baseline="0" dirty="0"/>
              <a:t> your screening process from start to finish. Think through what specific staff members will be responsible for each action along the way. Who will restock forms or maintain electronic systems? Who will get the forms to the parents, ensuring that age is correctly calculated and that literacy and language issues are addressed? If the forms are not being automatically score in an electronic system, who will score the forms? Who will review answers with parents and make referrals if needed? How will the information be entered into the chart for record keeping and longitudinal reference?</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2</a:t>
            </a:fld>
            <a:endParaRPr lang="en-US" altLang="en-US"/>
          </a:p>
        </p:txBody>
      </p:sp>
    </p:spTree>
    <p:extLst>
      <p:ext uri="{BB962C8B-B14F-4D97-AF65-F5344CB8AC3E}">
        <p14:creationId xmlns:p14="http://schemas.microsoft.com/office/powerpoint/2010/main" val="40388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you might assign duties. This is just an example</a:t>
            </a:r>
            <a:r>
              <a:rPr lang="en-US" baseline="0" dirty="0"/>
              <a:t>- your specifics will vary depending on the system you have set up. </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3</a:t>
            </a:fld>
            <a:endParaRPr lang="en-US" altLang="en-US"/>
          </a:p>
        </p:txBody>
      </p:sp>
    </p:spTree>
    <p:extLst>
      <p:ext uri="{BB962C8B-B14F-4D97-AF65-F5344CB8AC3E}">
        <p14:creationId xmlns:p14="http://schemas.microsoft.com/office/powerpoint/2010/main" val="97904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suggest that every practice using the SWYC</a:t>
            </a:r>
            <a:r>
              <a:rPr lang="en-US" baseline="0" dirty="0"/>
              <a:t> assign one person as a practice champion for the SWYC. This person is responsible for reading the SWYC User’s Manual, organizing training, answering questions from staff, and periodically checking in with providers, administrators, and staff about how using the SWYC is going.</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4</a:t>
            </a:fld>
            <a:endParaRPr lang="en-US" altLang="en-US"/>
          </a:p>
        </p:txBody>
      </p:sp>
    </p:spTree>
    <p:extLst>
      <p:ext uri="{BB962C8B-B14F-4D97-AF65-F5344CB8AC3E}">
        <p14:creationId xmlns:p14="http://schemas.microsoft.com/office/powerpoint/2010/main" val="96016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through who on your staff needs to be trained in what.</a:t>
            </a:r>
          </a:p>
          <a:p>
            <a:endParaRPr lang="en-US" baseline="0" dirty="0"/>
          </a:p>
          <a:p>
            <a:r>
              <a:rPr lang="en-US" baseline="0" dirty="0"/>
              <a:t>It is important that everyone on the staff understand the basics of the SWYC- why you are screening, what content areas the SWYC covers, which children are being screened, and how to answer basic questions from parents.</a:t>
            </a:r>
          </a:p>
          <a:p>
            <a:endParaRPr lang="en-US" baseline="0" dirty="0"/>
          </a:p>
          <a:p>
            <a:r>
              <a:rPr lang="en-US" baseline="0" dirty="0"/>
              <a:t>Other more specific training can be geared to only those staff members who will be asked to handle particular parts of the screening process. For instance, only the group of staff who will need to score the SWYC need to know how the scoring works. Only the group of staff who are responsible for interpreting the results and deciding on next steps need to understand the meaning of a positive screen.</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5</a:t>
            </a:fld>
            <a:endParaRPr lang="en-US" altLang="en-US"/>
          </a:p>
        </p:txBody>
      </p:sp>
    </p:spTree>
    <p:extLst>
      <p:ext uri="{BB962C8B-B14F-4D97-AF65-F5344CB8AC3E}">
        <p14:creationId xmlns:p14="http://schemas.microsoft.com/office/powerpoint/2010/main" val="353570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made training resources available on our website,</a:t>
            </a:r>
            <a:r>
              <a:rPr lang="en-US" baseline="0" dirty="0"/>
              <a:t> www.theswyc.org. These include the SWYC User’s Manual, a scoring cheat sheet that you can have on hand for easy reference, scoring tutorial videos that may assist in training, and a </a:t>
            </a:r>
            <a:r>
              <a:rPr lang="en-US" baseline="0" dirty="0" err="1"/>
              <a:t>templated</a:t>
            </a:r>
            <a:r>
              <a:rPr lang="en-US" baseline="0" dirty="0"/>
              <a:t> “SWYC 101: Guide for Front Desk Staff” that you can customize to your practice and distribute to front desk staff.</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6</a:t>
            </a:fld>
            <a:endParaRPr lang="en-US" altLang="en-US"/>
          </a:p>
        </p:txBody>
      </p:sp>
    </p:spTree>
    <p:extLst>
      <p:ext uri="{BB962C8B-B14F-4D97-AF65-F5344CB8AC3E}">
        <p14:creationId xmlns:p14="http://schemas.microsoft.com/office/powerpoint/2010/main" val="188994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 Continue on to part 5 of this series if you’d like to learn more about planning out your </a:t>
            </a:r>
            <a:r>
              <a:rPr lang="en-US"/>
              <a:t>post-screening actions.</a:t>
            </a:r>
            <a:endParaRPr lang="en-US" dirty="0"/>
          </a:p>
        </p:txBody>
      </p:sp>
      <p:sp>
        <p:nvSpPr>
          <p:cNvPr id="4" name="Slide Number Placeholder 3"/>
          <p:cNvSpPr>
            <a:spLocks noGrp="1"/>
          </p:cNvSpPr>
          <p:nvPr>
            <p:ph type="sldNum" sz="quarter" idx="10"/>
          </p:nvPr>
        </p:nvSpPr>
        <p:spPr/>
        <p:txBody>
          <a:bodyPr/>
          <a:lstStyle/>
          <a:p>
            <a:pPr>
              <a:defRPr/>
            </a:pPr>
            <a:fld id="{4799E76C-B904-4607-8320-2EEE8F951883}" type="slidenum">
              <a:rPr lang="en-US" altLang="en-US" smtClean="0"/>
              <a:pPr>
                <a:defRPr/>
              </a:pPr>
              <a:t>7</a:t>
            </a:fld>
            <a:endParaRPr lang="en-US" altLang="en-US"/>
          </a:p>
        </p:txBody>
      </p:sp>
    </p:spTree>
    <p:extLst>
      <p:ext uri="{BB962C8B-B14F-4D97-AF65-F5344CB8AC3E}">
        <p14:creationId xmlns:p14="http://schemas.microsoft.com/office/powerpoint/2010/main" val="182717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722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C991F894-D5DB-4D69-AEDD-0E3A2F4214F3}" type="slidenum">
              <a:rPr lang="en-US"/>
              <a:pPr>
                <a:defRPr/>
              </a:pPr>
              <a:t>‹#›</a:t>
            </a:fld>
            <a:endParaRPr lang="en-US"/>
          </a:p>
        </p:txBody>
      </p:sp>
    </p:spTree>
    <p:extLst>
      <p:ext uri="{BB962C8B-B14F-4D97-AF65-F5344CB8AC3E}">
        <p14:creationId xmlns:p14="http://schemas.microsoft.com/office/powerpoint/2010/main" val="414931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FCDDB787-BCC1-45EB-962D-5AB00160E37B}" type="slidenum">
              <a:rPr lang="en-US"/>
              <a:pPr>
                <a:defRPr/>
              </a:pPr>
              <a:t>‹#›</a:t>
            </a:fld>
            <a:endParaRPr lang="en-US"/>
          </a:p>
        </p:txBody>
      </p:sp>
    </p:spTree>
    <p:extLst>
      <p:ext uri="{BB962C8B-B14F-4D97-AF65-F5344CB8AC3E}">
        <p14:creationId xmlns:p14="http://schemas.microsoft.com/office/powerpoint/2010/main" val="342255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eaLnBrk="1" hangingPunct="1">
              <a:defRPr/>
            </a:lvl1pPr>
          </a:lstStyle>
          <a:p>
            <a:pPr>
              <a:defRPr/>
            </a:pPr>
            <a:endParaRPr lang="en-US"/>
          </a:p>
        </p:txBody>
      </p:sp>
      <p:sp>
        <p:nvSpPr>
          <p:cNvPr id="4"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1AF3FA91-725C-4254-8AC5-9B720E5B724B}" type="slidenum">
              <a:rPr lang="en-US"/>
              <a:pPr>
                <a:defRPr/>
              </a:pPr>
              <a:t>‹#›</a:t>
            </a:fld>
            <a:endParaRPr lang="en-US"/>
          </a:p>
        </p:txBody>
      </p:sp>
    </p:spTree>
    <p:extLst>
      <p:ext uri="{BB962C8B-B14F-4D97-AF65-F5344CB8AC3E}">
        <p14:creationId xmlns:p14="http://schemas.microsoft.com/office/powerpoint/2010/main" val="169377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eaLnBrk="1" hangingPunct="1">
              <a:defRPr/>
            </a:lvl1pPr>
          </a:lstStyle>
          <a:p>
            <a:pPr>
              <a:defRPr/>
            </a:pPr>
            <a:endParaRPr lang="en-US"/>
          </a:p>
        </p:txBody>
      </p:sp>
      <p:sp>
        <p:nvSpPr>
          <p:cNvPr id="3" name="Slide Number Placeholder 5"/>
          <p:cNvSpPr>
            <a:spLocks noGrp="1"/>
          </p:cNvSpPr>
          <p:nvPr>
            <p:ph type="sldNum" sz="quarter" idx="11"/>
          </p:nvPr>
        </p:nvSpPr>
        <p:spPr/>
        <p:txBody>
          <a:bodyPr/>
          <a:lstStyle>
            <a:lvl1pPr eaLnBrk="1" hangingPunct="1">
              <a:defRPr>
                <a:ea typeface="ＭＳ Ｐゴシック" pitchFamily="34" charset="-128"/>
              </a:defRPr>
            </a:lvl1pPr>
          </a:lstStyle>
          <a:p>
            <a:pPr>
              <a:defRPr/>
            </a:pPr>
            <a:fld id="{D7A3BE3A-0F0B-4AEB-BCF4-5B943B3870B9}" type="slidenum">
              <a:rPr lang="en-US"/>
              <a:pPr>
                <a:defRPr/>
              </a:pPr>
              <a:t>‹#›</a:t>
            </a:fld>
            <a:endParaRPr lang="en-US"/>
          </a:p>
        </p:txBody>
      </p:sp>
    </p:spTree>
    <p:extLst>
      <p:ext uri="{BB962C8B-B14F-4D97-AF65-F5344CB8AC3E}">
        <p14:creationId xmlns:p14="http://schemas.microsoft.com/office/powerpoint/2010/main" val="309348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5DF2FA6-71AA-46DE-906F-1ED3DD04D1C6}" type="slidenum">
              <a:rPr lang="en-US" altLang="en-US"/>
              <a:pPr>
                <a:defRPr/>
              </a:pPr>
              <a:t>‹#›</a:t>
            </a:fld>
            <a:endParaRPr lang="en-US" altLang="en-US"/>
          </a:p>
        </p:txBody>
      </p:sp>
    </p:spTree>
    <p:extLst>
      <p:ext uri="{BB962C8B-B14F-4D97-AF65-F5344CB8AC3E}">
        <p14:creationId xmlns:p14="http://schemas.microsoft.com/office/powerpoint/2010/main" val="360282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7ED9448-690F-4C59-81B9-1864EF866548}" type="slidenum">
              <a:rPr lang="en-US" altLang="en-US"/>
              <a:pPr>
                <a:defRPr/>
              </a:pPr>
              <a:t>‹#›</a:t>
            </a:fld>
            <a:endParaRPr lang="en-US" altLang="en-US"/>
          </a:p>
        </p:txBody>
      </p:sp>
    </p:spTree>
    <p:extLst>
      <p:ext uri="{BB962C8B-B14F-4D97-AF65-F5344CB8AC3E}">
        <p14:creationId xmlns:p14="http://schemas.microsoft.com/office/powerpoint/2010/main" val="399819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74D06F86-67BE-47D9-86AA-106DBFED13DB}" type="slidenum">
              <a:rPr lang="en-US" altLang="en-US"/>
              <a:pPr>
                <a:defRPr/>
              </a:pPr>
              <a:t>‹#›</a:t>
            </a:fld>
            <a:endParaRPr lang="en-US" altLang="en-US"/>
          </a:p>
        </p:txBody>
      </p:sp>
    </p:spTree>
    <p:extLst>
      <p:ext uri="{BB962C8B-B14F-4D97-AF65-F5344CB8AC3E}">
        <p14:creationId xmlns:p14="http://schemas.microsoft.com/office/powerpoint/2010/main" val="310619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84A0B127-E65F-4A5C-84CA-B5C782EAE522}" type="slidenum">
              <a:rPr lang="en-US" altLang="en-US"/>
              <a:pPr>
                <a:defRPr/>
              </a:pPr>
              <a:t>‹#›</a:t>
            </a:fld>
            <a:endParaRPr lang="en-US" altLang="en-US"/>
          </a:p>
        </p:txBody>
      </p:sp>
    </p:spTree>
    <p:extLst>
      <p:ext uri="{BB962C8B-B14F-4D97-AF65-F5344CB8AC3E}">
        <p14:creationId xmlns:p14="http://schemas.microsoft.com/office/powerpoint/2010/main" val="120159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6D02F7-6AC9-4ED6-8725-72963305EFF8}" type="datetimeFigureOut">
              <a:rPr lang="en-US"/>
              <a:pPr>
                <a:defRPr/>
              </a:pPr>
              <a:t>1/3/24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76CA9AC-10C2-47D5-B98B-DD13C570F7EC}" type="slidenum">
              <a:rPr lang="en-US"/>
              <a:pPr>
                <a:defRPr/>
              </a:pPr>
              <a:t>‹#›</a:t>
            </a:fld>
            <a:endParaRPr lang="en-US"/>
          </a:p>
        </p:txBody>
      </p:sp>
    </p:spTree>
    <p:extLst>
      <p:ext uri="{BB962C8B-B14F-4D97-AF65-F5344CB8AC3E}">
        <p14:creationId xmlns:p14="http://schemas.microsoft.com/office/powerpoint/2010/main" val="267843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722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722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24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6" name="Picture 2" descr="C:\Users\Aaron\Desktop\TuftsMC_PPT_Templates\Links\Generic-Pediatric-4.jpg"/>
          <p:cNvPicPr>
            <a:picLocks noChangeAspect="1" noChangeArrowheads="1"/>
          </p:cNvPicPr>
          <p:nvPr userDrawn="1"/>
        </p:nvPicPr>
        <p:blipFill>
          <a:blip r:embed="rId2">
            <a:extLst>
              <a:ext uri="{28A0092B-C50C-407E-A947-70E740481C1C}">
                <a14:useLocalDpi xmlns:a14="http://schemas.microsoft.com/office/drawing/2010/main" val="0"/>
              </a:ext>
            </a:extLst>
          </a:blip>
          <a:srcRect t="13776"/>
          <a:stretch>
            <a:fillRect/>
          </a:stretch>
        </p:blipFill>
        <p:spPr bwMode="auto">
          <a:xfrm>
            <a:off x="0" y="0"/>
            <a:ext cx="91440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3"/>
          <p:cNvGrpSpPr>
            <a:grpSpLocks/>
          </p:cNvGrpSpPr>
          <p:nvPr userDrawn="1"/>
        </p:nvGrpSpPr>
        <p:grpSpPr bwMode="auto">
          <a:xfrm>
            <a:off x="-1588" y="3922713"/>
            <a:ext cx="9145588" cy="2706687"/>
            <a:chOff x="-1587" y="3922776"/>
            <a:chExt cx="9145587" cy="2706623"/>
          </a:xfrm>
        </p:grpSpPr>
        <p:sp>
          <p:nvSpPr>
            <p:cNvPr id="8" name="Rectangle 7"/>
            <p:cNvSpPr/>
            <p:nvPr userDrawn="1"/>
          </p:nvSpPr>
          <p:spPr>
            <a:xfrm>
              <a:off x="1" y="3922776"/>
              <a:ext cx="9143999" cy="1203297"/>
            </a:xfrm>
            <a:prstGeom prst="rect">
              <a:avLst/>
            </a:prstGeom>
            <a:solidFill>
              <a:srgbClr val="4A90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9" name="Rectangle 8"/>
            <p:cNvSpPr/>
            <p:nvPr userDrawn="1"/>
          </p:nvSpPr>
          <p:spPr>
            <a:xfrm>
              <a:off x="-1587" y="5029237"/>
              <a:ext cx="9144000" cy="560375"/>
            </a:xfrm>
            <a:prstGeom prst="rect">
              <a:avLst/>
            </a:prstGeom>
            <a:solidFill>
              <a:srgbClr val="E56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10" name="Picture 5" descr="C:\Users\Aaron\Desktop\TMC_4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3880" y="6029132"/>
              <a:ext cx="2057400" cy="38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Aaron\Desktop\Tufts_FLO_4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08741" y="5805488"/>
              <a:ext cx="1768518" cy="8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4267255"/>
              <a:ext cx="9143999" cy="858818"/>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grpSp>
      <p:sp>
        <p:nvSpPr>
          <p:cNvPr id="28" name="Text Placeholder 14"/>
          <p:cNvSpPr>
            <a:spLocks noGrp="1"/>
          </p:cNvSpPr>
          <p:nvPr>
            <p:ph type="body" sz="quarter" idx="13"/>
          </p:nvPr>
        </p:nvSpPr>
        <p:spPr>
          <a:xfrm>
            <a:off x="412062" y="5210228"/>
            <a:ext cx="3048000" cy="304800"/>
          </a:xfrm>
        </p:spPr>
        <p:txBody>
          <a:bodyPr anchor="ctr">
            <a:noAutofit/>
          </a:bodyPr>
          <a:lstStyle>
            <a:lvl1pPr marL="0" indent="0">
              <a:buNone/>
              <a:defRPr sz="1100" b="0" baseline="0">
                <a:solidFill>
                  <a:schemeClr val="bg1"/>
                </a:solidFill>
                <a:latin typeface="Cambria" panose="02040503050406030204" pitchFamily="18" charset="0"/>
              </a:defRPr>
            </a:lvl1pPr>
          </a:lstStyle>
          <a:p>
            <a:pPr lvl="0"/>
            <a:r>
              <a:rPr lang="en-US"/>
              <a:t>Click to edit Master text styles</a:t>
            </a:r>
          </a:p>
        </p:txBody>
      </p:sp>
      <p:sp>
        <p:nvSpPr>
          <p:cNvPr id="2" name="Title 1"/>
          <p:cNvSpPr>
            <a:spLocks noGrp="1"/>
          </p:cNvSpPr>
          <p:nvPr>
            <p:ph type="ctrTitle"/>
          </p:nvPr>
        </p:nvSpPr>
        <p:spPr>
          <a:xfrm>
            <a:off x="408648" y="4417188"/>
            <a:ext cx="7772400" cy="552450"/>
          </a:xfrm>
        </p:spPr>
        <p:txBody>
          <a:bodyPr anchor="t">
            <a:noAutofit/>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409996" y="3921832"/>
            <a:ext cx="6981404" cy="329184"/>
          </a:xfrm>
        </p:spPr>
        <p:txBody>
          <a:bodyPr anchor="ctr">
            <a:noAutofit/>
          </a:bodyPr>
          <a:lstStyle>
            <a:lvl1pPr marL="0" indent="0" algn="l">
              <a:buNone/>
              <a:defRPr sz="1700">
                <a:solidFill>
                  <a:schemeClr val="bg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2022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0" y="1588"/>
            <a:ext cx="9144000" cy="1217612"/>
            <a:chOff x="-1" y="1588"/>
            <a:chExt cx="9144001" cy="1218327"/>
          </a:xfrm>
        </p:grpSpPr>
        <p:sp>
          <p:nvSpPr>
            <p:cNvPr id="16" name="Rectangle 15"/>
            <p:cNvSpPr/>
            <p:nvPr userDrawn="1"/>
          </p:nvSpPr>
          <p:spPr>
            <a:xfrm>
              <a:off x="1587" y="1588"/>
              <a:ext cx="9142413" cy="1218327"/>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17" name="Rectangle 16"/>
            <p:cNvSpPr/>
            <p:nvPr userDrawn="1"/>
          </p:nvSpPr>
          <p:spPr>
            <a:xfrm>
              <a:off x="-1" y="1588"/>
              <a:ext cx="9142414" cy="1091252"/>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grpSp>
      <p:grpSp>
        <p:nvGrpSpPr>
          <p:cNvPr id="1027" name="Group 17"/>
          <p:cNvGrpSpPr>
            <a:grpSpLocks/>
          </p:cNvGrpSpPr>
          <p:nvPr userDrawn="1"/>
        </p:nvGrpSpPr>
        <p:grpSpPr bwMode="auto">
          <a:xfrm>
            <a:off x="0" y="5930900"/>
            <a:ext cx="9142413" cy="676275"/>
            <a:chOff x="-3" y="5930900"/>
            <a:chExt cx="9142416" cy="675735"/>
          </a:xfrm>
        </p:grpSpPr>
        <p:sp>
          <p:nvSpPr>
            <p:cNvPr id="19" name="Rectangle 18"/>
            <p:cNvSpPr/>
            <p:nvPr userDrawn="1"/>
          </p:nvSpPr>
          <p:spPr>
            <a:xfrm>
              <a:off x="-3" y="5980074"/>
              <a:ext cx="2286001" cy="49173"/>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20" name="Rectangle 19"/>
            <p:cNvSpPr/>
            <p:nvPr userDrawn="1"/>
          </p:nvSpPr>
          <p:spPr>
            <a:xfrm>
              <a:off x="-3" y="5930900"/>
              <a:ext cx="9142416" cy="49174"/>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pic>
          <p:nvPicPr>
            <p:cNvPr id="1034" name="Picture 5" descr="C:\Users\Aaron\Desktop\TMC_4C.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317123" y="6246019"/>
              <a:ext cx="1171692"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6" descr="C:\Users\Aaron\Desktop\Tufts_FLO_4C.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31921" y="6100763"/>
              <a:ext cx="1085850" cy="5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8" name="Title Placeholder 1"/>
          <p:cNvSpPr>
            <a:spLocks noGrp="1"/>
          </p:cNvSpPr>
          <p:nvPr>
            <p:ph type="title"/>
          </p:nvPr>
        </p:nvSpPr>
        <p:spPr bwMode="auto">
          <a:xfrm>
            <a:off x="457200" y="42545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457200" y="1470025"/>
            <a:ext cx="8229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5" name="Footer Placeholder 4"/>
          <p:cNvSpPr>
            <a:spLocks noGrp="1"/>
          </p:cNvSpPr>
          <p:nvPr>
            <p:ph type="ftr" sz="quarter" idx="3"/>
          </p:nvPr>
        </p:nvSpPr>
        <p:spPr>
          <a:xfrm>
            <a:off x="2289175" y="6197600"/>
            <a:ext cx="2895600" cy="365125"/>
          </a:xfrm>
          <a:prstGeom prst="rect">
            <a:avLst/>
          </a:prstGeom>
        </p:spPr>
        <p:txBody>
          <a:bodyPr vert="horz" lIns="91440" tIns="45720" rIns="91440" bIns="45720" rtlCol="0" anchor="ctr"/>
          <a:lstStyle>
            <a:lvl1pPr algn="l" eaLnBrk="0" fontAlgn="auto" hangingPunct="0">
              <a:spcBef>
                <a:spcPts val="0"/>
              </a:spcBef>
              <a:spcAft>
                <a:spcPts val="0"/>
              </a:spcAft>
              <a:defRPr sz="1100">
                <a:solidFill>
                  <a:srgbClr val="183A68"/>
                </a:solidFill>
                <a:latin typeface="Cambria" panose="02040503050406030204" pitchFamily="18" charset="0"/>
                <a:ea typeface="+mn-ea"/>
                <a:cs typeface="+mn-cs"/>
              </a:defRPr>
            </a:lvl1pPr>
          </a:lstStyle>
          <a:p>
            <a:pPr>
              <a:defRPr/>
            </a:pPr>
            <a:endParaRPr lang="en-US"/>
          </a:p>
        </p:txBody>
      </p:sp>
      <p:sp>
        <p:nvSpPr>
          <p:cNvPr id="26" name="Slide Number Placeholder 5"/>
          <p:cNvSpPr>
            <a:spLocks noGrp="1"/>
          </p:cNvSpPr>
          <p:nvPr>
            <p:ph type="sldNum" sz="quarter" idx="4"/>
          </p:nvPr>
        </p:nvSpPr>
        <p:spPr>
          <a:xfrm>
            <a:off x="363538" y="6246813"/>
            <a:ext cx="685800" cy="255587"/>
          </a:xfrm>
          <a:prstGeom prst="rect">
            <a:avLst/>
          </a:prstGeom>
        </p:spPr>
        <p:txBody>
          <a:bodyPr vert="horz" wrap="square" lIns="91440" tIns="45720" rIns="91440" bIns="45720" numCol="1" anchor="ctr" anchorCtr="0" compatLnSpc="1">
            <a:prstTxWarp prst="textNoShape">
              <a:avLst/>
            </a:prstTxWarp>
          </a:bodyPr>
          <a:lstStyle>
            <a:lvl1pPr eaLnBrk="0" hangingPunct="0">
              <a:defRPr sz="1000" b="1">
                <a:solidFill>
                  <a:srgbClr val="4A90CE"/>
                </a:solidFill>
                <a:latin typeface="Cambria" pitchFamily="18" charset="0"/>
                <a:cs typeface="Arial" pitchFamily="34" charset="0"/>
              </a:defRPr>
            </a:lvl1pPr>
          </a:lstStyle>
          <a:p>
            <a:pPr>
              <a:defRPr/>
            </a:pPr>
            <a:fld id="{668953EC-52AA-48F5-9F80-31DAE6B282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46" r:id="rId2"/>
    <p:sldLayoutId id="2147483747" r:id="rId3"/>
    <p:sldLayoutId id="2147483748" r:id="rId4"/>
    <p:sldLayoutId id="2147483749" r:id="rId5"/>
    <p:sldLayoutId id="2147483753" r:id="rId6"/>
    <p:sldLayoutId id="2147483794" r:id="rId7"/>
    <p:sldLayoutId id="2147483807" r:id="rId8"/>
  </p:sldLayoutIdLst>
  <p:hf hdr="0" ftr="0" dt="0"/>
  <p:txStyles>
    <p:title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p:titleStyle>
    <p:body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14"/>
          <p:cNvGrpSpPr>
            <a:grpSpLocks/>
          </p:cNvGrpSpPr>
          <p:nvPr userDrawn="1"/>
        </p:nvGrpSpPr>
        <p:grpSpPr bwMode="auto">
          <a:xfrm>
            <a:off x="0" y="1588"/>
            <a:ext cx="9144000" cy="1217612"/>
            <a:chOff x="-1" y="1588"/>
            <a:chExt cx="9144001" cy="1218327"/>
          </a:xfrm>
        </p:grpSpPr>
        <p:sp>
          <p:nvSpPr>
            <p:cNvPr id="16" name="Rectangle 15"/>
            <p:cNvSpPr/>
            <p:nvPr userDrawn="1"/>
          </p:nvSpPr>
          <p:spPr>
            <a:xfrm>
              <a:off x="1587" y="1588"/>
              <a:ext cx="9142413" cy="1218327"/>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17" name="Rectangle 16"/>
            <p:cNvSpPr/>
            <p:nvPr userDrawn="1"/>
          </p:nvSpPr>
          <p:spPr>
            <a:xfrm>
              <a:off x="-1" y="1588"/>
              <a:ext cx="9142414" cy="1091252"/>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grpSp>
      <p:grpSp>
        <p:nvGrpSpPr>
          <p:cNvPr id="2051" name="Group 17"/>
          <p:cNvGrpSpPr>
            <a:grpSpLocks/>
          </p:cNvGrpSpPr>
          <p:nvPr userDrawn="1"/>
        </p:nvGrpSpPr>
        <p:grpSpPr bwMode="auto">
          <a:xfrm>
            <a:off x="0" y="5930900"/>
            <a:ext cx="9142413" cy="676275"/>
            <a:chOff x="-3" y="5930900"/>
            <a:chExt cx="9142416" cy="675735"/>
          </a:xfrm>
        </p:grpSpPr>
        <p:sp>
          <p:nvSpPr>
            <p:cNvPr id="19" name="Rectangle 18"/>
            <p:cNvSpPr/>
            <p:nvPr userDrawn="1"/>
          </p:nvSpPr>
          <p:spPr>
            <a:xfrm>
              <a:off x="-3" y="5980074"/>
              <a:ext cx="2286001" cy="49173"/>
            </a:xfrm>
            <a:prstGeom prst="rect">
              <a:avLst/>
            </a:prstGeom>
            <a:solidFill>
              <a:srgbClr val="4A90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sp>
          <p:nvSpPr>
            <p:cNvPr id="20" name="Rectangle 19"/>
            <p:cNvSpPr/>
            <p:nvPr userDrawn="1"/>
          </p:nvSpPr>
          <p:spPr>
            <a:xfrm>
              <a:off x="-3" y="5930900"/>
              <a:ext cx="9142416" cy="49174"/>
            </a:xfrm>
            <a:prstGeom prst="rect">
              <a:avLst/>
            </a:prstGeom>
            <a:solidFill>
              <a:srgbClr val="183A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solidFill>
                  <a:prstClr val="white"/>
                </a:solidFill>
              </a:endParaRPr>
            </a:p>
          </p:txBody>
        </p:sp>
        <p:pic>
          <p:nvPicPr>
            <p:cNvPr id="2058" name="Picture 5" descr="C:\Users\Aaron\Desktop\TMC_4C.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317123" y="6246019"/>
              <a:ext cx="1171692" cy="21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descr="C:\Users\Aaron\Desktop\Tufts_FLO_4C.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921" y="6100763"/>
              <a:ext cx="1085850" cy="50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itle Placeholder 1"/>
          <p:cNvSpPr>
            <a:spLocks noGrp="1"/>
          </p:cNvSpPr>
          <p:nvPr>
            <p:ph type="title"/>
          </p:nvPr>
        </p:nvSpPr>
        <p:spPr bwMode="auto">
          <a:xfrm>
            <a:off x="457200" y="425450"/>
            <a:ext cx="8229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457200" y="1470025"/>
            <a:ext cx="8229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5" name="Footer Placeholder 4"/>
          <p:cNvSpPr>
            <a:spLocks noGrp="1"/>
          </p:cNvSpPr>
          <p:nvPr>
            <p:ph type="ftr" sz="quarter" idx="3"/>
          </p:nvPr>
        </p:nvSpPr>
        <p:spPr>
          <a:xfrm>
            <a:off x="2289175" y="6197600"/>
            <a:ext cx="2895600" cy="365125"/>
          </a:xfrm>
          <a:prstGeom prst="rect">
            <a:avLst/>
          </a:prstGeom>
        </p:spPr>
        <p:txBody>
          <a:bodyPr vert="horz" lIns="91440" tIns="45720" rIns="91440" bIns="45720" rtlCol="0" anchor="ctr"/>
          <a:lstStyle>
            <a:lvl1pPr algn="l" eaLnBrk="0" fontAlgn="auto" hangingPunct="0">
              <a:spcBef>
                <a:spcPts val="0"/>
              </a:spcBef>
              <a:spcAft>
                <a:spcPts val="0"/>
              </a:spcAft>
              <a:defRPr sz="1100">
                <a:solidFill>
                  <a:srgbClr val="183A68"/>
                </a:solidFill>
                <a:latin typeface="Cambria" panose="02040503050406030204" pitchFamily="18" charset="0"/>
                <a:ea typeface="+mn-ea"/>
                <a:cs typeface="+mn-cs"/>
              </a:defRPr>
            </a:lvl1pPr>
          </a:lstStyle>
          <a:p>
            <a:pPr>
              <a:defRPr/>
            </a:pPr>
            <a:endParaRPr lang="en-US"/>
          </a:p>
        </p:txBody>
      </p:sp>
      <p:sp>
        <p:nvSpPr>
          <p:cNvPr id="26" name="Slide Number Placeholder 5"/>
          <p:cNvSpPr>
            <a:spLocks noGrp="1"/>
          </p:cNvSpPr>
          <p:nvPr>
            <p:ph type="sldNum" sz="quarter" idx="4"/>
          </p:nvPr>
        </p:nvSpPr>
        <p:spPr>
          <a:xfrm>
            <a:off x="363538" y="6246813"/>
            <a:ext cx="685800" cy="255587"/>
          </a:xfrm>
          <a:prstGeom prst="rect">
            <a:avLst/>
          </a:prstGeom>
        </p:spPr>
        <p:txBody>
          <a:bodyPr vert="horz" wrap="square" lIns="91440" tIns="45720" rIns="91440" bIns="45720" numCol="1" anchor="ctr" anchorCtr="0" compatLnSpc="1">
            <a:prstTxWarp prst="textNoShape">
              <a:avLst/>
            </a:prstTxWarp>
          </a:bodyPr>
          <a:lstStyle>
            <a:lvl1pPr eaLnBrk="0" hangingPunct="0">
              <a:defRPr sz="1000" b="1">
                <a:solidFill>
                  <a:srgbClr val="4A90CE"/>
                </a:solidFill>
                <a:latin typeface="Cambria" charset="0"/>
                <a:ea typeface="ＭＳ Ｐゴシック" pitchFamily="4" charset="-128"/>
                <a:cs typeface="Arial" charset="0"/>
              </a:defRPr>
            </a:lvl1pPr>
          </a:lstStyle>
          <a:p>
            <a:pPr>
              <a:defRPr/>
            </a:pPr>
            <a:fld id="{FB075A72-20D9-45CA-AC3D-6F6FE3A93E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dt="0"/>
  <p:txStyles>
    <p:title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p:titleStyle>
    <p:body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7.png"/><Relationship Id="rId5" Type="http://schemas.openxmlformats.org/officeDocument/2006/relationships/hyperlink" Target="http://www.theswyc.org/"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surveymonkey.com/r/XW7Y9NP" TargetMode="Externa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5000"/>
          <a:stretch/>
        </p:blipFill>
        <p:spPr>
          <a:xfrm>
            <a:off x="-13138" y="0"/>
            <a:ext cx="9144000" cy="4343400"/>
          </a:xfrm>
          <a:prstGeom prst="rect">
            <a:avLst/>
          </a:prstGeom>
        </p:spPr>
      </p:pic>
      <p:sp>
        <p:nvSpPr>
          <p:cNvPr id="20482" name="Text Placeholder 1"/>
          <p:cNvSpPr>
            <a:spLocks noGrp="1"/>
          </p:cNvSpPr>
          <p:nvPr>
            <p:ph type="body" sz="quarter" idx="13"/>
          </p:nvPr>
        </p:nvSpPr>
        <p:spPr>
          <a:xfrm>
            <a:off x="0" y="5353050"/>
            <a:ext cx="4711700" cy="1752600"/>
          </a:xfrm>
        </p:spPr>
        <p:txBody>
          <a:bodyPr/>
          <a:lstStyle/>
          <a:p>
            <a:pPr eaLnBrk="1" hangingPunct="1"/>
            <a:r>
              <a:rPr lang="en-US" altLang="en-US" sz="1800" dirty="0">
                <a:solidFill>
                  <a:schemeClr val="bg2"/>
                </a:solidFill>
                <a:latin typeface="Calibri" panose="020F0502020204030204" pitchFamily="34" charset="0"/>
                <a:ea typeface="ＭＳ Ｐゴシック" pitchFamily="34" charset="-128"/>
                <a:cs typeface="Arial" pitchFamily="34" charset="0"/>
              </a:rPr>
              <a:t>Ellen C. Perrin, MD </a:t>
            </a:r>
          </a:p>
          <a:p>
            <a:pPr eaLnBrk="1" hangingPunct="1"/>
            <a:r>
              <a:rPr lang="en-US" altLang="en-US" sz="1800" dirty="0">
                <a:solidFill>
                  <a:schemeClr val="bg2"/>
                </a:solidFill>
                <a:latin typeface="Calibri" panose="020F0502020204030204" pitchFamily="34" charset="0"/>
                <a:ea typeface="ＭＳ Ｐゴシック" pitchFamily="34" charset="-128"/>
                <a:cs typeface="Arial" pitchFamily="34" charset="0"/>
              </a:rPr>
              <a:t>R. Christopher Sheldrick, PhD</a:t>
            </a:r>
          </a:p>
          <a:p>
            <a:pPr eaLnBrk="1" hangingPunct="1"/>
            <a:r>
              <a:rPr lang="en-US" altLang="en-US" sz="1800" dirty="0">
                <a:solidFill>
                  <a:schemeClr val="bg2"/>
                </a:solidFill>
                <a:latin typeface="Calibri" panose="020F0502020204030204" pitchFamily="34" charset="0"/>
                <a:ea typeface="ＭＳ Ｐゴシック" pitchFamily="34" charset="-128"/>
                <a:cs typeface="Arial" pitchFamily="34" charset="0"/>
              </a:rPr>
              <a:t>Kate Mattern, BA</a:t>
            </a:r>
          </a:p>
        </p:txBody>
      </p:sp>
      <p:sp>
        <p:nvSpPr>
          <p:cNvPr id="20483" name="Title 2"/>
          <p:cNvSpPr>
            <a:spLocks noGrp="1"/>
          </p:cNvSpPr>
          <p:nvPr>
            <p:ph type="ctrTitle"/>
          </p:nvPr>
        </p:nvSpPr>
        <p:spPr>
          <a:xfrm>
            <a:off x="-13138" y="4352924"/>
            <a:ext cx="9144000" cy="1285876"/>
          </a:xfrm>
          <a:solidFill>
            <a:schemeClr val="tx2"/>
          </a:solidFill>
        </p:spPr>
        <p:txBody>
          <a:bodyPr/>
          <a:lstStyle/>
          <a:p>
            <a:pPr eaLnBrk="1" hangingPunct="1"/>
            <a:r>
              <a:rPr lang="en-US" altLang="en-US" sz="2800" dirty="0">
                <a:latin typeface="Calibri" panose="020F0502020204030204" pitchFamily="34" charset="0"/>
                <a:ea typeface="ＭＳ Ｐゴシック" pitchFamily="34" charset="-128"/>
                <a:cs typeface="Arial" pitchFamily="34" charset="0"/>
              </a:rPr>
              <a:t>Creating a SWYC Screening Plan, Part 4/5</a:t>
            </a:r>
            <a:br>
              <a:rPr lang="en-US" altLang="en-US" sz="2800" dirty="0">
                <a:latin typeface="Calibri" panose="020F0502020204030204" pitchFamily="34" charset="0"/>
                <a:ea typeface="ＭＳ Ｐゴシック" pitchFamily="34" charset="-128"/>
                <a:cs typeface="Arial" pitchFamily="34" charset="0"/>
              </a:rPr>
            </a:br>
            <a:r>
              <a:rPr lang="en-US" altLang="en-US" dirty="0">
                <a:latin typeface="Calibri" panose="020F0502020204030204" pitchFamily="34" charset="0"/>
                <a:ea typeface="ＭＳ Ｐゴシック" pitchFamily="34" charset="-128"/>
                <a:cs typeface="Arial" pitchFamily="34" charset="0"/>
              </a:rPr>
              <a:t>Assign your roles and train your staff</a:t>
            </a:r>
          </a:p>
        </p:txBody>
      </p:sp>
      <p:sp>
        <p:nvSpPr>
          <p:cNvPr id="8" name="AutoShape 6" descr="Image result for pre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267200" y="5791200"/>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r:embed="rId2">
                  <p14:trim st="709.6897" end="3390.74"/>
                </p14:media>
              </p:ext>
            </p:extLst>
          </p:nvPr>
        </p:nvPicPr>
        <p:blipFill>
          <a:blip r:embed="rId6"/>
          <a:stretch>
            <a:fillRect/>
          </a:stretch>
        </p:blipFill>
        <p:spPr>
          <a:xfrm>
            <a:off x="8382000" y="60960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2</a:t>
            </a:fld>
            <a:endParaRPr lang="en-US" altLang="en-US"/>
          </a:p>
        </p:txBody>
      </p:sp>
      <p:sp>
        <p:nvSpPr>
          <p:cNvPr id="5" name="Content Placeholder 2"/>
          <p:cNvSpPr txBox="1">
            <a:spLocks/>
          </p:cNvSpPr>
          <p:nvPr/>
        </p:nvSpPr>
        <p:spPr>
          <a:xfrm>
            <a:off x="457200" y="1600200"/>
            <a:ext cx="8229600" cy="4152900"/>
          </a:xfrm>
          <a:prstGeom prst="rect">
            <a:avLst/>
          </a:prstGeom>
        </p:spPr>
        <p:txBody>
          <a:bodyPr/>
          <a:lst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6" name="Content Placeholder 2"/>
          <p:cNvSpPr txBox="1">
            <a:spLocks/>
          </p:cNvSpPr>
          <p:nvPr/>
        </p:nvSpPr>
        <p:spPr>
          <a:xfrm>
            <a:off x="-154159" y="1295400"/>
            <a:ext cx="9298159" cy="4724400"/>
          </a:xfrm>
          <a:prstGeom prst="rect">
            <a:avLst/>
          </a:prstGeom>
        </p:spPr>
        <p:txBody>
          <a:bodyPr>
            <a:normAutofit fontScale="77500" lnSpcReduction="20000"/>
          </a:bodyPr>
          <a:lst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400" dirty="0">
                <a:solidFill>
                  <a:schemeClr val="bg2"/>
                </a:solidFill>
                <a:latin typeface="+mn-lt"/>
                <a:cs typeface="Arial" panose="020B0604020202020204" pitchFamily="34" charset="0"/>
              </a:rPr>
              <a:t>Manage the system?</a:t>
            </a:r>
          </a:p>
          <a:p>
            <a:pPr lvl="2"/>
            <a:r>
              <a:rPr lang="en-US" sz="2400" dirty="0">
                <a:solidFill>
                  <a:schemeClr val="bg2"/>
                </a:solidFill>
                <a:latin typeface="+mn-lt"/>
                <a:cs typeface="Arial" panose="020B0604020202020204" pitchFamily="34" charset="0"/>
              </a:rPr>
              <a:t>Organize and restock paper forms?</a:t>
            </a:r>
          </a:p>
          <a:p>
            <a:pPr lvl="2"/>
            <a:r>
              <a:rPr lang="en-US" sz="2400" dirty="0">
                <a:solidFill>
                  <a:schemeClr val="bg2"/>
                </a:solidFill>
                <a:latin typeface="+mn-lt"/>
                <a:cs typeface="Arial" panose="020B0604020202020204" pitchFamily="34" charset="0"/>
              </a:rPr>
              <a:t>Be in charge of maintaining electronic systems?</a:t>
            </a:r>
          </a:p>
          <a:p>
            <a:pPr lvl="2"/>
            <a:endParaRPr lang="en-US" sz="2400" dirty="0">
              <a:solidFill>
                <a:schemeClr val="bg2"/>
              </a:solidFill>
              <a:latin typeface="+mn-lt"/>
              <a:cs typeface="Arial" panose="020B0604020202020204" pitchFamily="34" charset="0"/>
            </a:endParaRPr>
          </a:p>
          <a:p>
            <a:pPr lvl="1"/>
            <a:r>
              <a:rPr lang="en-US" sz="2400" dirty="0">
                <a:solidFill>
                  <a:schemeClr val="bg2"/>
                </a:solidFill>
                <a:latin typeface="+mn-lt"/>
                <a:cs typeface="Arial" panose="020B0604020202020204" pitchFamily="34" charset="0"/>
              </a:rPr>
              <a:t>Get the forms to parents?</a:t>
            </a:r>
          </a:p>
          <a:p>
            <a:pPr lvl="2"/>
            <a:r>
              <a:rPr lang="en-US" sz="2400" dirty="0">
                <a:solidFill>
                  <a:schemeClr val="bg2"/>
                </a:solidFill>
                <a:latin typeface="+mn-lt"/>
                <a:cs typeface="Arial" panose="020B0604020202020204" pitchFamily="34" charset="0"/>
              </a:rPr>
              <a:t>Calculate age and hand out the correct paper form to parents?</a:t>
            </a:r>
          </a:p>
          <a:p>
            <a:pPr lvl="2"/>
            <a:r>
              <a:rPr lang="en-US" sz="2400" dirty="0">
                <a:solidFill>
                  <a:schemeClr val="bg2"/>
                </a:solidFill>
                <a:latin typeface="+mn-lt"/>
                <a:cs typeface="Arial" panose="020B0604020202020204" pitchFamily="34" charset="0"/>
              </a:rPr>
              <a:t>Read forms to parents with literacy or language issues?</a:t>
            </a:r>
          </a:p>
          <a:p>
            <a:pPr lvl="2"/>
            <a:endParaRPr lang="en-US" sz="2400" dirty="0">
              <a:latin typeface="+mn-lt"/>
              <a:cs typeface="Arial" panose="020B0604020202020204" pitchFamily="34" charset="0"/>
            </a:endParaRPr>
          </a:p>
          <a:p>
            <a:pPr lvl="1"/>
            <a:r>
              <a:rPr lang="en-US" sz="2400" dirty="0">
                <a:latin typeface="+mn-lt"/>
                <a:cs typeface="Arial" panose="020B0604020202020204" pitchFamily="34" charset="0"/>
              </a:rPr>
              <a:t>Score the forms, if scoring is not done electronically?</a:t>
            </a:r>
          </a:p>
          <a:p>
            <a:pPr lvl="1"/>
            <a:endParaRPr lang="en-US" sz="2400" dirty="0">
              <a:latin typeface="+mn-lt"/>
              <a:cs typeface="Arial" panose="020B0604020202020204" pitchFamily="34" charset="0"/>
            </a:endParaRPr>
          </a:p>
          <a:p>
            <a:pPr lvl="1"/>
            <a:r>
              <a:rPr lang="en-US" sz="2400" dirty="0">
                <a:latin typeface="+mn-lt"/>
                <a:cs typeface="Arial" panose="020B0604020202020204" pitchFamily="34" charset="0"/>
              </a:rPr>
              <a:t>Get the information into the chart, if  not done automatically in an electronic system?</a:t>
            </a:r>
          </a:p>
          <a:p>
            <a:pPr marL="274637" lvl="1" indent="0">
              <a:buNone/>
            </a:pPr>
            <a:endParaRPr lang="en-US" sz="2400" dirty="0">
              <a:latin typeface="+mn-lt"/>
              <a:cs typeface="Arial" panose="020B0604020202020204" pitchFamily="34" charset="0"/>
            </a:endParaRPr>
          </a:p>
          <a:p>
            <a:pPr lvl="1"/>
            <a:r>
              <a:rPr lang="en-US" sz="2400" dirty="0">
                <a:latin typeface="+mn-lt"/>
                <a:cs typeface="Arial" panose="020B0604020202020204" pitchFamily="34" charset="0"/>
              </a:rPr>
              <a:t>Discuss with parents?</a:t>
            </a:r>
          </a:p>
          <a:p>
            <a:pPr lvl="1"/>
            <a:endParaRPr lang="en-US" sz="2400" dirty="0">
              <a:latin typeface="+mn-lt"/>
              <a:cs typeface="Arial" panose="020B0604020202020204" pitchFamily="34" charset="0"/>
            </a:endParaRPr>
          </a:p>
          <a:p>
            <a:pPr lvl="1"/>
            <a:r>
              <a:rPr lang="en-US" sz="2400" dirty="0">
                <a:latin typeface="+mn-lt"/>
                <a:cs typeface="Arial" panose="020B0604020202020204" pitchFamily="34" charset="0"/>
              </a:rPr>
              <a:t>Manage referrals, as needed?</a:t>
            </a:r>
          </a:p>
        </p:txBody>
      </p:sp>
      <p:sp>
        <p:nvSpPr>
          <p:cNvPr id="7" name="Title 1"/>
          <p:cNvSpPr txBox="1">
            <a:spLocks/>
          </p:cNvSpPr>
          <p:nvPr/>
        </p:nvSpPr>
        <p:spPr>
          <a:xfrm>
            <a:off x="38100" y="304800"/>
            <a:ext cx="8229600" cy="806450"/>
          </a:xfrm>
          <a:prstGeom prst="rect">
            <a:avLst/>
          </a:prstGeom>
        </p:spPr>
        <p:txBody>
          <a:bodyPr/>
          <a:lstStyle>
            <a:lvl1pPr algn="l" rtl="0" eaLnBrk="0" fontAlgn="base" hangingPunct="0">
              <a:spcBef>
                <a:spcPct val="0"/>
              </a:spcBef>
              <a:spcAft>
                <a:spcPct val="0"/>
              </a:spcAft>
              <a:defRPr sz="3400" kern="1200">
                <a:solidFill>
                  <a:schemeClr val="bg1"/>
                </a:solidFill>
                <a:latin typeface="Cambria" panose="02040503050406030204" pitchFamily="18" charset="0"/>
                <a:ea typeface="ＭＳ Ｐゴシック" charset="0"/>
                <a:cs typeface="ＭＳ Ｐゴシック" charset="0"/>
              </a:defRPr>
            </a:lvl1pPr>
            <a:lvl2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3400">
                <a:solidFill>
                  <a:schemeClr val="bg1"/>
                </a:solidFill>
                <a:latin typeface="Cambria" pitchFamily="18" charset="0"/>
                <a:ea typeface="ＭＳ Ｐゴシック" charset="0"/>
                <a:cs typeface="ＭＳ Ｐゴシック" charset="0"/>
              </a:defRPr>
            </a:lvl5pPr>
            <a:lvl6pPr marL="457200" algn="l" rtl="0" fontAlgn="base">
              <a:spcBef>
                <a:spcPct val="0"/>
              </a:spcBef>
              <a:spcAft>
                <a:spcPct val="0"/>
              </a:spcAft>
              <a:defRPr sz="3400">
                <a:solidFill>
                  <a:schemeClr val="bg1"/>
                </a:solidFill>
                <a:latin typeface="Calibri" pitchFamily="34" charset="0"/>
              </a:defRPr>
            </a:lvl6pPr>
            <a:lvl7pPr marL="914400" algn="l" rtl="0" fontAlgn="base">
              <a:spcBef>
                <a:spcPct val="0"/>
              </a:spcBef>
              <a:spcAft>
                <a:spcPct val="0"/>
              </a:spcAft>
              <a:defRPr sz="3400">
                <a:solidFill>
                  <a:schemeClr val="bg1"/>
                </a:solidFill>
                <a:latin typeface="Calibri" pitchFamily="34" charset="0"/>
              </a:defRPr>
            </a:lvl7pPr>
            <a:lvl8pPr marL="1371600" algn="l" rtl="0" fontAlgn="base">
              <a:spcBef>
                <a:spcPct val="0"/>
              </a:spcBef>
              <a:spcAft>
                <a:spcPct val="0"/>
              </a:spcAft>
              <a:defRPr sz="3400">
                <a:solidFill>
                  <a:schemeClr val="bg1"/>
                </a:solidFill>
                <a:latin typeface="Calibri" pitchFamily="34" charset="0"/>
              </a:defRPr>
            </a:lvl8pPr>
            <a:lvl9pPr marL="1828800" algn="l" rtl="0" fontAlgn="base">
              <a:spcBef>
                <a:spcPct val="0"/>
              </a:spcBef>
              <a:spcAft>
                <a:spcPct val="0"/>
              </a:spcAft>
              <a:defRPr sz="3400">
                <a:solidFill>
                  <a:schemeClr val="bg1"/>
                </a:solidFill>
                <a:latin typeface="Calibri" pitchFamily="34" charset="0"/>
              </a:defRPr>
            </a:lvl9pPr>
          </a:lstStyle>
          <a:p>
            <a:r>
              <a:rPr lang="en-US" b="1" dirty="0">
                <a:latin typeface="+mj-lt"/>
                <a:cs typeface="Arial" panose="020B0604020202020204" pitchFamily="34" charset="0"/>
              </a:rPr>
              <a:t>Who will…</a:t>
            </a:r>
          </a:p>
        </p:txBody>
      </p:sp>
      <p:sp>
        <p:nvSpPr>
          <p:cNvPr id="8" name="Rectangle 7"/>
          <p:cNvSpPr/>
          <p:nvPr/>
        </p:nvSpPr>
        <p:spPr>
          <a:xfrm>
            <a:off x="5372100" y="6005146"/>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736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kmattern\AppData\Local\Microsoft\Windows\Temporary Internet Files\Content.IE5\IHXJ0JJG\yellow_notebook_paper_by_orangedotgree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544" y="0"/>
            <a:ext cx="49494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28600"/>
            <a:ext cx="8229600" cy="806450"/>
          </a:xfrm>
        </p:spPr>
        <p:txBody>
          <a:bodyPr/>
          <a:lstStyle/>
          <a:p>
            <a:r>
              <a:rPr lang="en-US" sz="3600" b="1" dirty="0">
                <a:latin typeface="+mj-lt"/>
                <a:cs typeface="Arial" panose="020B0604020202020204" pitchFamily="34" charset="0"/>
              </a:rPr>
              <a:t>Example</a:t>
            </a: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3</a:t>
            </a:fld>
            <a:endParaRPr lang="en-US" altLang="en-US" dirty="0"/>
          </a:p>
        </p:txBody>
      </p:sp>
      <p:sp>
        <p:nvSpPr>
          <p:cNvPr id="3" name="Content Placeholder 2"/>
          <p:cNvSpPr>
            <a:spLocks noGrp="1"/>
          </p:cNvSpPr>
          <p:nvPr>
            <p:ph idx="1"/>
          </p:nvPr>
        </p:nvSpPr>
        <p:spPr>
          <a:xfrm>
            <a:off x="4724400" y="533400"/>
            <a:ext cx="4191000" cy="6164580"/>
          </a:xfrm>
        </p:spPr>
        <p:txBody>
          <a:bodyPr/>
          <a:lstStyle/>
          <a:p>
            <a:pPr marL="457200" lvl="0" indent="-457200">
              <a:buClrTx/>
              <a:buAutoNum type="arabicPeriod"/>
            </a:pPr>
            <a:r>
              <a:rPr lang="en-US" sz="1900" b="1" dirty="0">
                <a:solidFill>
                  <a:schemeClr val="tx1"/>
                </a:solidFill>
                <a:latin typeface="Garamond" panose="02020404030301010803" pitchFamily="18" charset="0"/>
              </a:rPr>
              <a:t>Receptionist</a:t>
            </a:r>
            <a:r>
              <a:rPr lang="en-US" sz="1900" dirty="0">
                <a:solidFill>
                  <a:schemeClr val="tx1"/>
                </a:solidFill>
                <a:latin typeface="Garamond" panose="02020404030301010803" pitchFamily="18" charset="0"/>
              </a:rPr>
              <a:t> prints and stores all </a:t>
            </a:r>
            <a:r>
              <a:rPr lang="en-US" sz="1900" i="1" dirty="0">
                <a:solidFill>
                  <a:schemeClr val="tx1"/>
                </a:solidFill>
                <a:latin typeface="Garamond" panose="02020404030301010803" pitchFamily="18" charset="0"/>
              </a:rPr>
              <a:t>SWYC</a:t>
            </a:r>
            <a:r>
              <a:rPr lang="en-US" sz="1900" dirty="0">
                <a:solidFill>
                  <a:schemeClr val="tx1"/>
                </a:solidFill>
                <a:latin typeface="Garamond" panose="02020404030301010803" pitchFamily="18" charset="0"/>
              </a:rPr>
              <a:t> forms</a:t>
            </a:r>
          </a:p>
          <a:p>
            <a:pPr marL="457200" lvl="0" indent="-457200">
              <a:buClrTx/>
              <a:buAutoNum type="arabicPeriod"/>
            </a:pPr>
            <a:r>
              <a:rPr lang="en-US" sz="1900" b="1" dirty="0">
                <a:solidFill>
                  <a:schemeClr val="tx1"/>
                </a:solidFill>
                <a:latin typeface="Garamond" panose="02020404030301010803" pitchFamily="18" charset="0"/>
              </a:rPr>
              <a:t>Receptionist</a:t>
            </a:r>
            <a:r>
              <a:rPr lang="en-US" sz="1900" dirty="0">
                <a:solidFill>
                  <a:schemeClr val="tx1"/>
                </a:solidFill>
                <a:latin typeface="Garamond" panose="02020404030301010803" pitchFamily="18" charset="0"/>
              </a:rPr>
              <a:t> calculates child’s exact age and gives parent correct form at check-in</a:t>
            </a:r>
          </a:p>
          <a:p>
            <a:pPr marL="457200" lvl="0" indent="-457200">
              <a:buClrTx/>
              <a:buAutoNum type="arabicPeriod"/>
            </a:pPr>
            <a:r>
              <a:rPr lang="en-US" sz="1900" b="1" dirty="0">
                <a:solidFill>
                  <a:schemeClr val="tx1"/>
                </a:solidFill>
                <a:latin typeface="Garamond" panose="02020404030301010803" pitchFamily="18" charset="0"/>
              </a:rPr>
              <a:t>Receptionist</a:t>
            </a:r>
            <a:r>
              <a:rPr lang="en-US" sz="1900" dirty="0">
                <a:solidFill>
                  <a:schemeClr val="tx1"/>
                </a:solidFill>
                <a:latin typeface="Garamond" panose="02020404030301010803" pitchFamily="18" charset="0"/>
              </a:rPr>
              <a:t> collects completed forms and gives them to nurse</a:t>
            </a:r>
          </a:p>
          <a:p>
            <a:pPr marL="457200" lvl="0" indent="-457200">
              <a:buClrTx/>
              <a:buAutoNum type="arabicPeriod"/>
            </a:pPr>
            <a:r>
              <a:rPr lang="en-US" sz="1900" b="1" dirty="0">
                <a:solidFill>
                  <a:schemeClr val="tx1"/>
                </a:solidFill>
                <a:latin typeface="Garamond" panose="02020404030301010803" pitchFamily="18" charset="0"/>
              </a:rPr>
              <a:t>Nurse</a:t>
            </a:r>
            <a:r>
              <a:rPr lang="en-US" sz="1900" dirty="0">
                <a:solidFill>
                  <a:schemeClr val="tx1"/>
                </a:solidFill>
                <a:latin typeface="Garamond" panose="02020404030301010803" pitchFamily="18" charset="0"/>
              </a:rPr>
              <a:t> scores form</a:t>
            </a:r>
          </a:p>
          <a:p>
            <a:pPr marL="457200" lvl="0" indent="-457200">
              <a:buClrTx/>
              <a:buAutoNum type="arabicPeriod"/>
            </a:pPr>
            <a:r>
              <a:rPr lang="en-US" sz="1900" b="1" dirty="0">
                <a:solidFill>
                  <a:schemeClr val="tx1"/>
                </a:solidFill>
                <a:latin typeface="Garamond" panose="02020404030301010803" pitchFamily="18" charset="0"/>
              </a:rPr>
              <a:t>Nurse</a:t>
            </a:r>
            <a:r>
              <a:rPr lang="en-US" sz="1900" dirty="0">
                <a:solidFill>
                  <a:schemeClr val="tx1"/>
                </a:solidFill>
                <a:latin typeface="Garamond" panose="02020404030301010803" pitchFamily="18" charset="0"/>
              </a:rPr>
              <a:t> scans form into EMR and delivers scored paper form to clinician</a:t>
            </a:r>
          </a:p>
          <a:p>
            <a:pPr marL="457200" lvl="0" indent="-457200">
              <a:buClrTx/>
              <a:buAutoNum type="arabicPeriod"/>
            </a:pPr>
            <a:r>
              <a:rPr lang="en-US" sz="1900" b="1" dirty="0">
                <a:solidFill>
                  <a:schemeClr val="tx1"/>
                </a:solidFill>
                <a:latin typeface="Garamond" panose="02020404030301010803" pitchFamily="18" charset="0"/>
              </a:rPr>
              <a:t>Clinician</a:t>
            </a:r>
            <a:r>
              <a:rPr lang="en-US" sz="1900" dirty="0">
                <a:solidFill>
                  <a:schemeClr val="tx1"/>
                </a:solidFill>
                <a:latin typeface="Garamond" panose="02020404030301010803" pitchFamily="18" charset="0"/>
              </a:rPr>
              <a:t> reviews form with parent and stores form in medical chart to be reviewed longitudinally</a:t>
            </a:r>
          </a:p>
          <a:p>
            <a:pPr marL="457200" indent="-457200">
              <a:buClrTx/>
              <a:buFont typeface="Wingdings 3" pitchFamily="18" charset="2"/>
              <a:buAutoNum type="arabicPeriod"/>
            </a:pPr>
            <a:r>
              <a:rPr lang="en-US" sz="1900" b="1" dirty="0">
                <a:solidFill>
                  <a:schemeClr val="tx1"/>
                </a:solidFill>
                <a:latin typeface="Garamond" panose="02020404030301010803" pitchFamily="18" charset="0"/>
              </a:rPr>
              <a:t>Clinician</a:t>
            </a:r>
            <a:r>
              <a:rPr lang="en-US" sz="1900" dirty="0">
                <a:solidFill>
                  <a:schemeClr val="tx1"/>
                </a:solidFill>
                <a:latin typeface="Garamond" panose="02020404030301010803" pitchFamily="18" charset="0"/>
              </a:rPr>
              <a:t> communicates findings with other members of care team as needed </a:t>
            </a:r>
          </a:p>
          <a:p>
            <a:pPr marL="457200" indent="-457200">
              <a:buClrTx/>
              <a:buFont typeface="Wingdings 3" pitchFamily="18" charset="2"/>
              <a:buAutoNum type="arabicPeriod"/>
            </a:pPr>
            <a:r>
              <a:rPr lang="en-US" sz="1900" dirty="0">
                <a:solidFill>
                  <a:schemeClr val="tx1"/>
                </a:solidFill>
                <a:latin typeface="Garamond" panose="02020404030301010803" pitchFamily="18" charset="0"/>
              </a:rPr>
              <a:t>If further evaluation or referral is indicated, </a:t>
            </a:r>
            <a:r>
              <a:rPr lang="en-US" sz="1900" b="1" dirty="0">
                <a:solidFill>
                  <a:schemeClr val="tx1"/>
                </a:solidFill>
                <a:latin typeface="Garamond" panose="02020404030301010803" pitchFamily="18" charset="0"/>
              </a:rPr>
              <a:t>case manager </a:t>
            </a:r>
            <a:r>
              <a:rPr lang="en-US" sz="1900" dirty="0">
                <a:solidFill>
                  <a:schemeClr val="tx1"/>
                </a:solidFill>
                <a:latin typeface="Garamond" panose="02020404030301010803" pitchFamily="18" charset="0"/>
              </a:rPr>
              <a:t>assists</a:t>
            </a:r>
          </a:p>
        </p:txBody>
      </p:sp>
      <p:sp>
        <p:nvSpPr>
          <p:cNvPr id="9" name="Content Placeholder 2"/>
          <p:cNvSpPr txBox="1">
            <a:spLocks/>
          </p:cNvSpPr>
          <p:nvPr/>
        </p:nvSpPr>
        <p:spPr>
          <a:xfrm>
            <a:off x="-4763" y="1326905"/>
            <a:ext cx="4114800" cy="4953000"/>
          </a:xfrm>
          <a:prstGeom prst="rect">
            <a:avLst/>
          </a:prstGeom>
        </p:spPr>
        <p:txBody>
          <a:bodyPr>
            <a:normAutofit/>
          </a:bodyPr>
          <a:lstStyle>
            <a:lvl1pPr marL="255588" indent="-255588" algn="l" rtl="0" eaLnBrk="0" fontAlgn="base" hangingPunct="0">
              <a:spcBef>
                <a:spcPct val="0"/>
              </a:spcBef>
              <a:spcAft>
                <a:spcPts val="600"/>
              </a:spcAft>
              <a:buClr>
                <a:srgbClr val="183A68"/>
              </a:buClr>
              <a:buSzPct val="80000"/>
              <a:buFont typeface="Wingdings 3" pitchFamily="18" charset="2"/>
              <a:buChar char=""/>
              <a:defRPr sz="2400" kern="1200">
                <a:solidFill>
                  <a:srgbClr val="183A68"/>
                </a:solidFill>
                <a:latin typeface="Cambria" panose="02040503050406030204" pitchFamily="18" charset="0"/>
                <a:ea typeface="ＭＳ Ｐゴシック" charset="0"/>
                <a:cs typeface="ＭＳ Ｐゴシック" charset="0"/>
              </a:defRPr>
            </a:lvl1pPr>
            <a:lvl2pPr marL="457200" indent="-182563" algn="l" rtl="0" eaLnBrk="0" fontAlgn="base" hangingPunct="0">
              <a:spcBef>
                <a:spcPct val="0"/>
              </a:spcBef>
              <a:spcAft>
                <a:spcPts val="600"/>
              </a:spcAft>
              <a:buClr>
                <a:srgbClr val="183A68"/>
              </a:buClr>
              <a:buFont typeface="Wingdings" pitchFamily="2" charset="2"/>
              <a:buChar char="§"/>
              <a:defRPr sz="2000" kern="1200">
                <a:solidFill>
                  <a:srgbClr val="183A68"/>
                </a:solidFill>
                <a:latin typeface="Cambria" panose="02040503050406030204" pitchFamily="18" charset="0"/>
                <a:ea typeface="ＭＳ Ｐゴシック" charset="0"/>
                <a:cs typeface="+mn-cs"/>
              </a:defRPr>
            </a:lvl2pPr>
            <a:lvl3pPr marL="639763" indent="-182563" algn="l" rtl="0" eaLnBrk="0" fontAlgn="base" hangingPunct="0">
              <a:spcBef>
                <a:spcPct val="0"/>
              </a:spcBef>
              <a:spcAft>
                <a:spcPts val="600"/>
              </a:spcAft>
              <a:buClr>
                <a:srgbClr val="4A90CE"/>
              </a:buClr>
              <a:buSzPct val="75000"/>
              <a:buFont typeface="Courier New" pitchFamily="49" charset="0"/>
              <a:buChar char="o"/>
              <a:defRPr kern="1200">
                <a:solidFill>
                  <a:schemeClr val="tx2"/>
                </a:solidFill>
                <a:latin typeface="Cambria" panose="02040503050406030204" pitchFamily="18" charset="0"/>
                <a:ea typeface="ＭＳ Ｐゴシック" charset="0"/>
                <a:cs typeface="+mn-cs"/>
              </a:defRPr>
            </a:lvl3pPr>
            <a:lvl4pPr marL="914400" indent="-182563" algn="l" rtl="0" eaLnBrk="0" fontAlgn="base" hangingPunct="0">
              <a:spcBef>
                <a:spcPct val="0"/>
              </a:spcBef>
              <a:spcAft>
                <a:spcPts val="600"/>
              </a:spcAft>
              <a:buClr>
                <a:srgbClr val="183A68"/>
              </a:buClr>
              <a:buFont typeface="Arial" pitchFamily="34" charset="0"/>
              <a:buChar char="•"/>
              <a:defRPr sz="1600" kern="1200">
                <a:solidFill>
                  <a:schemeClr val="bg2"/>
                </a:solidFill>
                <a:latin typeface="Cambria" panose="02040503050406030204" pitchFamily="18" charset="0"/>
                <a:ea typeface="ＭＳ Ｐゴシック" charset="0"/>
                <a:cs typeface="+mn-cs"/>
              </a:defRPr>
            </a:lvl4pPr>
            <a:lvl5pPr marL="2057400" indent="-228600" algn="l" rtl="0" eaLnBrk="0" fontAlgn="base" hangingPunct="0">
              <a:spcBef>
                <a:spcPct val="0"/>
              </a:spcBef>
              <a:spcAft>
                <a:spcPts val="60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400" i="1" dirty="0">
                <a:solidFill>
                  <a:schemeClr val="bg2"/>
                </a:solidFill>
                <a:latin typeface="+mn-lt"/>
                <a:cs typeface="Arial" panose="020B0604020202020204" pitchFamily="34" charset="0"/>
              </a:rPr>
              <a:t>Example</a:t>
            </a:r>
            <a:r>
              <a:rPr lang="en-US" sz="2400" dirty="0">
                <a:solidFill>
                  <a:schemeClr val="bg2"/>
                </a:solidFill>
                <a:latin typeface="+mn-lt"/>
                <a:cs typeface="Arial" panose="020B0604020202020204" pitchFamily="34" charset="0"/>
              </a:rPr>
              <a:t> assignments for a practice using paper forms to the right</a:t>
            </a:r>
          </a:p>
          <a:p>
            <a:pPr lvl="1"/>
            <a:endParaRPr lang="en-US" sz="2400" dirty="0">
              <a:solidFill>
                <a:schemeClr val="bg2"/>
              </a:solidFill>
              <a:latin typeface="+mn-lt"/>
              <a:cs typeface="Arial" panose="020B0604020202020204" pitchFamily="34" charset="0"/>
            </a:endParaRPr>
          </a:p>
          <a:p>
            <a:pPr lvl="1"/>
            <a:r>
              <a:rPr lang="en-US" sz="2400" dirty="0">
                <a:solidFill>
                  <a:schemeClr val="bg2"/>
                </a:solidFill>
                <a:latin typeface="+mn-lt"/>
                <a:cs typeface="Arial" panose="020B0604020202020204" pitchFamily="34" charset="0"/>
              </a:rPr>
              <a:t>Your own assignments will be influenced by:</a:t>
            </a:r>
          </a:p>
          <a:p>
            <a:pPr lvl="2"/>
            <a:r>
              <a:rPr lang="en-US" sz="2400" dirty="0">
                <a:solidFill>
                  <a:schemeClr val="bg2"/>
                </a:solidFill>
                <a:latin typeface="+mn-lt"/>
                <a:cs typeface="Arial" panose="020B0604020202020204" pitchFamily="34" charset="0"/>
              </a:rPr>
              <a:t>your screening system (electronic? Combination of electronic and paper?)</a:t>
            </a:r>
          </a:p>
          <a:p>
            <a:pPr lvl="2"/>
            <a:r>
              <a:rPr lang="en-US" sz="2400" dirty="0">
                <a:solidFill>
                  <a:schemeClr val="bg2"/>
                </a:solidFill>
                <a:latin typeface="+mn-lt"/>
                <a:cs typeface="Arial" panose="020B0604020202020204" pitchFamily="34" charset="0"/>
              </a:rPr>
              <a:t>your available staffing</a:t>
            </a:r>
          </a:p>
          <a:p>
            <a:pPr lvl="2"/>
            <a:r>
              <a:rPr lang="en-US" sz="2400" dirty="0">
                <a:solidFill>
                  <a:schemeClr val="bg2"/>
                </a:solidFill>
                <a:latin typeface="+mn-lt"/>
                <a:cs typeface="Arial" panose="020B0604020202020204" pitchFamily="34" charset="0"/>
              </a:rPr>
              <a:t> practice preferences</a:t>
            </a:r>
            <a:endParaRPr lang="en-US" sz="2400" dirty="0">
              <a:latin typeface="+mn-lt"/>
              <a:cs typeface="Arial" panose="020B0604020202020204" pitchFamily="34" charset="0"/>
            </a:endParaRPr>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r:embed="rId2">
                  <p14:trim st="675.6086" end="4214.5104"/>
                </p14:media>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432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806450"/>
          </a:xfrm>
        </p:spPr>
        <p:txBody>
          <a:bodyPr/>
          <a:lstStyle/>
          <a:p>
            <a:r>
              <a:rPr lang="en-US" b="1" dirty="0">
                <a:latin typeface="+mj-lt"/>
                <a:cs typeface="Arial" panose="020B0604020202020204" pitchFamily="34" charset="0"/>
              </a:rPr>
              <a:t>Train your staff	</a:t>
            </a:r>
          </a:p>
        </p:txBody>
      </p:sp>
      <p:sp>
        <p:nvSpPr>
          <p:cNvPr id="3" name="Content Placeholder 2"/>
          <p:cNvSpPr>
            <a:spLocks noGrp="1"/>
          </p:cNvSpPr>
          <p:nvPr>
            <p:ph idx="1"/>
          </p:nvPr>
        </p:nvSpPr>
        <p:spPr>
          <a:xfrm>
            <a:off x="152400" y="1494634"/>
            <a:ext cx="6172200" cy="4152900"/>
          </a:xfrm>
        </p:spPr>
        <p:txBody>
          <a:bodyPr/>
          <a:lstStyle/>
          <a:p>
            <a:r>
              <a:rPr lang="en-US" dirty="0">
                <a:latin typeface="+mn-lt"/>
                <a:cs typeface="Arial" panose="020B0604020202020204" pitchFamily="34" charset="0"/>
              </a:rPr>
              <a:t>Assign a “practice champion”</a:t>
            </a:r>
          </a:p>
          <a:p>
            <a:pPr lvl="1"/>
            <a:r>
              <a:rPr lang="en-US" dirty="0">
                <a:latin typeface="+mn-lt"/>
                <a:cs typeface="Arial" panose="020B0604020202020204" pitchFamily="34" charset="0"/>
              </a:rPr>
              <a:t>Reads the </a:t>
            </a:r>
            <a:r>
              <a:rPr lang="en-US" i="1" dirty="0">
                <a:latin typeface="+mn-lt"/>
                <a:cs typeface="Arial" panose="020B0604020202020204" pitchFamily="34" charset="0"/>
              </a:rPr>
              <a:t>SWYC User Manual</a:t>
            </a:r>
          </a:p>
          <a:p>
            <a:pPr lvl="1"/>
            <a:r>
              <a:rPr lang="en-US" dirty="0">
                <a:latin typeface="+mn-lt"/>
                <a:cs typeface="Arial" panose="020B0604020202020204" pitchFamily="34" charset="0"/>
              </a:rPr>
              <a:t>Organizes training</a:t>
            </a:r>
          </a:p>
          <a:p>
            <a:pPr lvl="1"/>
            <a:r>
              <a:rPr lang="en-US" dirty="0">
                <a:latin typeface="+mn-lt"/>
                <a:cs typeface="Arial" panose="020B0604020202020204" pitchFamily="34" charset="0"/>
              </a:rPr>
              <a:t>Answers questions</a:t>
            </a:r>
          </a:p>
          <a:p>
            <a:pPr lvl="1"/>
            <a:r>
              <a:rPr lang="en-US" dirty="0">
                <a:latin typeface="+mn-lt"/>
                <a:cs typeface="Arial" panose="020B0604020202020204" pitchFamily="34" charset="0"/>
              </a:rPr>
              <a:t>Checks in on how it is going for providers, administrators, staff</a:t>
            </a: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4</a:t>
            </a:fld>
            <a:endParaRPr lang="en-US" alt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1934308"/>
            <a:ext cx="3284500" cy="3273552"/>
          </a:xfrm>
          <a:prstGeom prst="rect">
            <a:avLst/>
          </a:prstGeom>
        </p:spPr>
      </p:pic>
      <p:sp>
        <p:nvSpPr>
          <p:cNvPr id="6" name="Rectangle 5"/>
          <p:cNvSpPr/>
          <p:nvPr/>
        </p:nvSpPr>
        <p:spPr>
          <a:xfrm>
            <a:off x="5372100" y="6005146"/>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051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806450"/>
          </a:xfrm>
        </p:spPr>
        <p:txBody>
          <a:bodyPr/>
          <a:lstStyle/>
          <a:p>
            <a:r>
              <a:rPr lang="en-US" b="1" dirty="0">
                <a:latin typeface="Arial" panose="020B0604020202020204" pitchFamily="34" charset="0"/>
                <a:cs typeface="Arial" panose="020B0604020202020204" pitchFamily="34" charset="0"/>
              </a:rPr>
              <a:t>Train your staff	</a:t>
            </a:r>
          </a:p>
        </p:txBody>
      </p:sp>
      <p:sp>
        <p:nvSpPr>
          <p:cNvPr id="3" name="Content Placeholder 2"/>
          <p:cNvSpPr>
            <a:spLocks noGrp="1"/>
          </p:cNvSpPr>
          <p:nvPr>
            <p:ph idx="1"/>
          </p:nvPr>
        </p:nvSpPr>
        <p:spPr>
          <a:xfrm>
            <a:off x="457200" y="1470024"/>
            <a:ext cx="8229600" cy="4549775"/>
          </a:xfrm>
        </p:spPr>
        <p:txBody>
          <a:bodyPr/>
          <a:lstStyle/>
          <a:p>
            <a:r>
              <a:rPr lang="en-US" b="1" dirty="0">
                <a:latin typeface="Arial" panose="020B0604020202020204" pitchFamily="34" charset="0"/>
                <a:cs typeface="Arial" panose="020B0604020202020204" pitchFamily="34" charset="0"/>
              </a:rPr>
              <a:t>All staff </a:t>
            </a:r>
            <a:r>
              <a:rPr lang="en-US" dirty="0">
                <a:latin typeface="Arial" panose="020B0604020202020204" pitchFamily="34" charset="0"/>
                <a:cs typeface="Arial" panose="020B0604020202020204" pitchFamily="34" charset="0"/>
              </a:rPr>
              <a:t>need to understand:</a:t>
            </a:r>
          </a:p>
          <a:p>
            <a:pPr lvl="1"/>
            <a:r>
              <a:rPr lang="en-US" dirty="0">
                <a:latin typeface="Arial" panose="020B0604020202020204" pitchFamily="34" charset="0"/>
                <a:cs typeface="Arial" panose="020B0604020202020204" pitchFamily="34" charset="0"/>
              </a:rPr>
              <a:t>Why you are screening</a:t>
            </a:r>
          </a:p>
          <a:p>
            <a:pPr lvl="1"/>
            <a:r>
              <a:rPr lang="en-US" dirty="0">
                <a:latin typeface="Arial" panose="020B0604020202020204" pitchFamily="34" charset="0"/>
                <a:cs typeface="Arial" panose="020B0604020202020204" pitchFamily="34" charset="0"/>
              </a:rPr>
              <a:t>The components of the SWYC</a:t>
            </a:r>
          </a:p>
          <a:p>
            <a:pPr lvl="1"/>
            <a:r>
              <a:rPr lang="en-US" dirty="0">
                <a:latin typeface="Arial" panose="020B0604020202020204" pitchFamily="34" charset="0"/>
                <a:cs typeface="Arial" panose="020B0604020202020204" pitchFamily="34" charset="0"/>
              </a:rPr>
              <a:t>The ages of children who need to be screened</a:t>
            </a:r>
          </a:p>
          <a:p>
            <a:pPr lvl="1"/>
            <a:r>
              <a:rPr lang="en-US" dirty="0">
                <a:latin typeface="Arial" panose="020B0604020202020204" pitchFamily="34" charset="0"/>
                <a:cs typeface="Arial" panose="020B0604020202020204" pitchFamily="34" charset="0"/>
              </a:rPr>
              <a:t>How to answer basic questions from parents: Why am I completing this? Should I be worried that my child can’t do everything described?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Some </a:t>
            </a:r>
            <a:r>
              <a:rPr lang="en-US" dirty="0">
                <a:latin typeface="Arial" panose="020B0604020202020204" pitchFamily="34" charset="0"/>
                <a:cs typeface="Arial" panose="020B0604020202020204" pitchFamily="34" charset="0"/>
              </a:rPr>
              <a:t>staff need to be trained on:</a:t>
            </a:r>
          </a:p>
          <a:p>
            <a:pPr lvl="1"/>
            <a:r>
              <a:rPr lang="en-US" dirty="0">
                <a:latin typeface="Arial" panose="020B0604020202020204" pitchFamily="34" charset="0"/>
                <a:cs typeface="Arial" panose="020B0604020202020204" pitchFamily="34" charset="0"/>
              </a:rPr>
              <a:t>How to score the forms</a:t>
            </a:r>
          </a:p>
          <a:p>
            <a:pPr lvl="1"/>
            <a:r>
              <a:rPr lang="en-US" dirty="0">
                <a:latin typeface="Arial" panose="020B0604020202020204" pitchFamily="34" charset="0"/>
                <a:cs typeface="Arial" panose="020B0604020202020204" pitchFamily="34" charset="0"/>
              </a:rPr>
              <a:t>How to interpret a positive screen</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5</a:t>
            </a:fld>
            <a:endParaRPr lang="en-US" altLang="en-US"/>
          </a:p>
        </p:txBody>
      </p:sp>
      <p:sp>
        <p:nvSpPr>
          <p:cNvPr id="5" name="Rectangle 4"/>
          <p:cNvSpPr/>
          <p:nvPr/>
        </p:nvSpPr>
        <p:spPr>
          <a:xfrm>
            <a:off x="5372100" y="6005146"/>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275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806450"/>
          </a:xfrm>
        </p:spPr>
        <p:txBody>
          <a:bodyPr/>
          <a:lstStyle/>
          <a:p>
            <a:r>
              <a:rPr lang="en-US" b="1" dirty="0">
                <a:latin typeface="+mj-lt"/>
                <a:cs typeface="Arial" panose="020B0604020202020204" pitchFamily="34" charset="0"/>
              </a:rPr>
              <a:t>Train your staff	</a:t>
            </a:r>
          </a:p>
        </p:txBody>
      </p:sp>
      <p:sp>
        <p:nvSpPr>
          <p:cNvPr id="3" name="Content Placeholder 2"/>
          <p:cNvSpPr>
            <a:spLocks noGrp="1"/>
          </p:cNvSpPr>
          <p:nvPr>
            <p:ph idx="1"/>
          </p:nvPr>
        </p:nvSpPr>
        <p:spPr>
          <a:xfrm>
            <a:off x="304800" y="1295400"/>
            <a:ext cx="8686800" cy="4572000"/>
          </a:xfrm>
        </p:spPr>
        <p:txBody>
          <a:bodyPr>
            <a:normAutofit/>
          </a:bodyPr>
          <a:lstStyle/>
          <a:p>
            <a:r>
              <a:rPr lang="en-US" dirty="0">
                <a:latin typeface="+mn-lt"/>
                <a:cs typeface="Arial" panose="020B0604020202020204" pitchFamily="34" charset="0"/>
              </a:rPr>
              <a:t>Resources available at </a:t>
            </a:r>
            <a:r>
              <a:rPr lang="en-US" dirty="0">
                <a:latin typeface="+mn-lt"/>
                <a:cs typeface="Arial" panose="020B0604020202020204" pitchFamily="34" charset="0"/>
                <a:hlinkClick r:id="rId5"/>
              </a:rPr>
              <a:t>www.theswyc.org</a:t>
            </a:r>
            <a:endParaRPr lang="en-US" dirty="0">
              <a:latin typeface="+mn-lt"/>
              <a:cs typeface="Arial" panose="020B0604020202020204" pitchFamily="34" charset="0"/>
            </a:endParaRPr>
          </a:p>
          <a:p>
            <a:pPr lvl="1"/>
            <a:r>
              <a:rPr lang="en-US" sz="2400" dirty="0">
                <a:latin typeface="+mn-lt"/>
                <a:cs typeface="Arial" panose="020B0604020202020204" pitchFamily="34" charset="0"/>
              </a:rPr>
              <a:t>The</a:t>
            </a:r>
            <a:r>
              <a:rPr lang="en-US" sz="2400" i="1" dirty="0">
                <a:latin typeface="+mn-lt"/>
                <a:cs typeface="Arial" panose="020B0604020202020204" pitchFamily="34" charset="0"/>
              </a:rPr>
              <a:t> SWYC User Manual</a:t>
            </a:r>
          </a:p>
          <a:p>
            <a:pPr lvl="1"/>
            <a:endParaRPr lang="en-US" sz="2400" dirty="0">
              <a:latin typeface="+mn-lt"/>
              <a:cs typeface="Arial" panose="020B0604020202020204" pitchFamily="34" charset="0"/>
            </a:endParaRPr>
          </a:p>
          <a:p>
            <a:pPr lvl="1"/>
            <a:r>
              <a:rPr lang="en-US" sz="2400" dirty="0">
                <a:latin typeface="+mn-lt"/>
                <a:cs typeface="Arial" panose="020B0604020202020204" pitchFamily="34" charset="0"/>
              </a:rPr>
              <a:t>“Scoring Cheat Sheet”</a:t>
            </a:r>
          </a:p>
          <a:p>
            <a:pPr marL="274637" lvl="1" indent="0">
              <a:buNone/>
            </a:pPr>
            <a:endParaRPr lang="en-US" sz="2400" dirty="0">
              <a:latin typeface="+mn-lt"/>
              <a:cs typeface="Arial" panose="020B0604020202020204" pitchFamily="34" charset="0"/>
            </a:endParaRPr>
          </a:p>
          <a:p>
            <a:pPr lvl="1"/>
            <a:r>
              <a:rPr lang="en-US" sz="2400" dirty="0">
                <a:latin typeface="+mn-lt"/>
                <a:cs typeface="Arial" panose="020B0604020202020204" pitchFamily="34" charset="0"/>
              </a:rPr>
              <a:t>SWYC 101: Guide for Front Desk Staff template</a:t>
            </a:r>
          </a:p>
          <a:p>
            <a:pPr lvl="1"/>
            <a:endParaRPr lang="en-US" sz="2400" dirty="0">
              <a:latin typeface="+mn-lt"/>
              <a:cs typeface="Arial" panose="020B0604020202020204" pitchFamily="34" charset="0"/>
            </a:endParaRPr>
          </a:p>
          <a:p>
            <a:pPr lvl="1"/>
            <a:r>
              <a:rPr lang="en-US" sz="2400" dirty="0">
                <a:latin typeface="+mn-lt"/>
                <a:cs typeface="Arial" panose="020B0604020202020204" pitchFamily="34" charset="0"/>
              </a:rPr>
              <a:t>Other </a:t>
            </a:r>
            <a:r>
              <a:rPr lang="en-US" sz="2400" dirty="0" err="1">
                <a:latin typeface="+mn-lt"/>
                <a:cs typeface="Arial" panose="020B0604020202020204" pitchFamily="34" charset="0"/>
              </a:rPr>
              <a:t>Powerpoints</a:t>
            </a:r>
            <a:r>
              <a:rPr lang="en-US" sz="2400" dirty="0">
                <a:latin typeface="+mn-lt"/>
                <a:cs typeface="Arial" panose="020B0604020202020204" pitchFamily="34" charset="0"/>
              </a:rPr>
              <a:t> on selecting age-appropriate forms and scoring</a:t>
            </a:r>
          </a:p>
        </p:txBody>
      </p:sp>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6</a:t>
            </a:fld>
            <a:endParaRPr lang="en-US" altLang="en-US"/>
          </a:p>
        </p:txBody>
      </p:sp>
      <p:sp>
        <p:nvSpPr>
          <p:cNvPr id="5" name="Rectangle 4"/>
          <p:cNvSpPr/>
          <p:nvPr/>
        </p:nvSpPr>
        <p:spPr>
          <a:xfrm>
            <a:off x="5372100" y="6005146"/>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8343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922546" y="1752600"/>
            <a:ext cx="3752531" cy="3740023"/>
          </a:xfrm>
        </p:spPr>
      </p:pic>
      <p:sp>
        <p:nvSpPr>
          <p:cNvPr id="4" name="Slide Number Placeholder 3"/>
          <p:cNvSpPr>
            <a:spLocks noGrp="1"/>
          </p:cNvSpPr>
          <p:nvPr>
            <p:ph type="sldNum" sz="quarter" idx="11"/>
          </p:nvPr>
        </p:nvSpPr>
        <p:spPr/>
        <p:txBody>
          <a:bodyPr/>
          <a:lstStyle/>
          <a:p>
            <a:pPr>
              <a:defRPr/>
            </a:pPr>
            <a:fld id="{05DF2FA6-71AA-46DE-906F-1ED3DD04D1C6}" type="slidenum">
              <a:rPr lang="en-US" altLang="en-US" smtClean="0"/>
              <a:pPr>
                <a:defRPr/>
              </a:pPr>
              <a:t>7</a:t>
            </a:fld>
            <a:endParaRPr lang="en-US" altLang="en-US"/>
          </a:p>
        </p:txBody>
      </p:sp>
      <p:sp>
        <p:nvSpPr>
          <p:cNvPr id="6" name="Rectangle 5"/>
          <p:cNvSpPr/>
          <p:nvPr/>
        </p:nvSpPr>
        <p:spPr>
          <a:xfrm>
            <a:off x="5372100" y="6005146"/>
            <a:ext cx="22098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2" name="TextBox 1"/>
          <p:cNvSpPr txBox="1"/>
          <p:nvPr/>
        </p:nvSpPr>
        <p:spPr>
          <a:xfrm>
            <a:off x="457200" y="1752600"/>
            <a:ext cx="3581400" cy="3354765"/>
          </a:xfrm>
          <a:prstGeom prst="rect">
            <a:avLst/>
          </a:prstGeom>
          <a:noFill/>
        </p:spPr>
        <p:txBody>
          <a:bodyPr wrap="square" rtlCol="0">
            <a:spAutoFit/>
          </a:bodyPr>
          <a:lstStyle/>
          <a:p>
            <a:r>
              <a:rPr lang="en-US" sz="2400" dirty="0">
                <a:solidFill>
                  <a:schemeClr val="bg2"/>
                </a:solidFill>
                <a:latin typeface="+mj-lt"/>
              </a:rPr>
              <a:t>We’d appreciate your feedback on this </a:t>
            </a:r>
            <a:r>
              <a:rPr lang="en-US" sz="2400" dirty="0" err="1">
                <a:solidFill>
                  <a:schemeClr val="bg2"/>
                </a:solidFill>
                <a:latin typeface="+mj-lt"/>
              </a:rPr>
              <a:t>Powerpoint</a:t>
            </a:r>
            <a:r>
              <a:rPr lang="en-US" sz="2400" dirty="0">
                <a:solidFill>
                  <a:schemeClr val="bg2"/>
                </a:solidFill>
                <a:latin typeface="+mj-lt"/>
              </a:rPr>
              <a:t>!</a:t>
            </a:r>
          </a:p>
          <a:p>
            <a:endParaRPr lang="en-US" sz="2400" dirty="0">
              <a:solidFill>
                <a:schemeClr val="bg2"/>
              </a:solidFill>
              <a:latin typeface="+mj-lt"/>
            </a:endParaRPr>
          </a:p>
          <a:p>
            <a:r>
              <a:rPr lang="en-US" sz="2400" dirty="0">
                <a:solidFill>
                  <a:schemeClr val="bg2"/>
                </a:solidFill>
                <a:latin typeface="+mj-lt"/>
              </a:rPr>
              <a:t>Answer two quick satisfaction questions here:</a:t>
            </a:r>
          </a:p>
          <a:p>
            <a:r>
              <a:rPr lang="en-US" sz="2400" u="sng" dirty="0">
                <a:latin typeface="+mj-lt"/>
                <a:hlinkClick r:id="rId7"/>
              </a:rPr>
              <a:t>https://www.surveymonkey.com/r/XW7Y9NP</a:t>
            </a:r>
            <a:endParaRPr lang="en-US" sz="2400" dirty="0">
              <a:solidFill>
                <a:schemeClr val="bg2"/>
              </a:solidFill>
              <a:latin typeface="+mj-lt"/>
            </a:endParaRPr>
          </a:p>
          <a:p>
            <a:endParaRPr lang="en-US" dirty="0"/>
          </a:p>
        </p:txBody>
      </p:sp>
    </p:spTree>
    <p:extLst>
      <p:ext uri="{BB962C8B-B14F-4D97-AF65-F5344CB8AC3E}">
        <p14:creationId xmlns:p14="http://schemas.microsoft.com/office/powerpoint/2010/main" val="378177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1_Office Theme">
  <a:themeElements>
    <a:clrScheme name="TMC Theme">
      <a:dk1>
        <a:sysClr val="windowText" lastClr="000000"/>
      </a:dk1>
      <a:lt1>
        <a:sysClr val="window" lastClr="FFFFFF"/>
      </a:lt1>
      <a:dk2>
        <a:srgbClr val="4A90CE"/>
      </a:dk2>
      <a:lt2>
        <a:srgbClr val="183A68"/>
      </a:lt2>
      <a:accent1>
        <a:srgbClr val="FFFFFF"/>
      </a:accent1>
      <a:accent2>
        <a:srgbClr val="808080"/>
      </a:accent2>
      <a:accent3>
        <a:srgbClr val="2B446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MC Theme">
      <a:dk1>
        <a:sysClr val="windowText" lastClr="000000"/>
      </a:dk1>
      <a:lt1>
        <a:sysClr val="window" lastClr="FFFFFF"/>
      </a:lt1>
      <a:dk2>
        <a:srgbClr val="4A90CE"/>
      </a:dk2>
      <a:lt2>
        <a:srgbClr val="183A68"/>
      </a:lt2>
      <a:accent1>
        <a:srgbClr val="FFFFFF"/>
      </a:accent1>
      <a:accent2>
        <a:srgbClr val="808080"/>
      </a:accent2>
      <a:accent3>
        <a:srgbClr val="2B4464"/>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68726</TotalTime>
  <Words>836</Words>
  <Application>Microsoft Macintosh PowerPoint</Application>
  <PresentationFormat>On-screen Show (4:3)</PresentationFormat>
  <Paragraphs>88</Paragraphs>
  <Slides>7</Slides>
  <Notes>7</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Cambria</vt:lpstr>
      <vt:lpstr>Courier New</vt:lpstr>
      <vt:lpstr>Garamond</vt:lpstr>
      <vt:lpstr>Wingdings</vt:lpstr>
      <vt:lpstr>Wingdings 3</vt:lpstr>
      <vt:lpstr>1_Office Theme</vt:lpstr>
      <vt:lpstr>2_Office Theme</vt:lpstr>
      <vt:lpstr>Creating a SWYC Screening Plan, Part 4/5 Assign your roles and train your staff</vt:lpstr>
      <vt:lpstr>PowerPoint Presentation</vt:lpstr>
      <vt:lpstr>Example</vt:lpstr>
      <vt:lpstr>Train your staff </vt:lpstr>
      <vt:lpstr>Train your staff </vt:lpstr>
      <vt:lpstr>Train your staff </vt:lpstr>
      <vt:lpstr>PowerPoint Presentation</vt:lpstr>
    </vt:vector>
  </TitlesOfParts>
  <Company>뿿죐뿿젰뿿��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Floating Hospital for Children:  Title goes here</dc:title>
  <dc:creator>Lori Salmeri</dc:creator>
  <cp:lastModifiedBy>christine lombardi</cp:lastModifiedBy>
  <cp:revision>366</cp:revision>
  <cp:lastPrinted>2016-10-27T18:12:45Z</cp:lastPrinted>
  <dcterms:created xsi:type="dcterms:W3CDTF">2008-02-20T04:28:07Z</dcterms:created>
  <dcterms:modified xsi:type="dcterms:W3CDTF">2024-01-03T20:45:46Z</dcterms:modified>
</cp:coreProperties>
</file>